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Montserrat" pitchFamily="2" charset="0"/>
      <p:regular r:id="rId15"/>
      <p:bold r:id="rId16"/>
      <p:italic r:id="rId17"/>
      <p:boldItalic r:id="rId18"/>
    </p:embeddedFont>
    <p:embeddedFont>
      <p:font typeface="Montserrat Black" pitchFamily="2" charset="0"/>
      <p:bold r:id="rId19"/>
      <p:boldItalic r:id="rId20"/>
    </p:embeddedFont>
    <p:embeddedFont>
      <p:font typeface="Montserrat Medium" pitchFamily="2" charset="0"/>
      <p:regular r:id="rId21"/>
      <p:bold r:id="rId22"/>
      <p:italic r:id="rId23"/>
      <p:boldItalic r:id="rId24"/>
    </p:embeddedFont>
    <p:embeddedFont>
      <p:font typeface="Tahoma" panose="020B0604030504040204" pitchFamily="3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78">
          <p15:clr>
            <a:srgbClr val="747775"/>
          </p15:clr>
        </p15:guide>
        <p15:guide id="3" pos="2808">
          <p15:clr>
            <a:srgbClr val="747775"/>
          </p15:clr>
        </p15:guide>
        <p15:guide id="4" pos="2952">
          <p15:clr>
            <a:srgbClr val="747775"/>
          </p15:clr>
        </p15:guide>
        <p15:guide id="5" pos="144">
          <p15:clr>
            <a:srgbClr val="747775"/>
          </p15:clr>
        </p15:guide>
        <p15:guide id="6" pos="5616">
          <p15:clr>
            <a:srgbClr val="747775"/>
          </p15:clr>
        </p15:guide>
        <p15:guide id="7" orient="horz" pos="144">
          <p15:clr>
            <a:srgbClr val="747775"/>
          </p15:clr>
        </p15:guide>
        <p15:guide id="8" orient="horz" pos="309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838" y="864"/>
      </p:cViewPr>
      <p:guideLst>
        <p:guide orient="horz" pos="1620"/>
        <p:guide pos="2878"/>
        <p:guide pos="2808"/>
        <p:guide pos="2952"/>
        <p:guide pos="144"/>
        <p:guide pos="5616"/>
        <p:guide orient="horz" pos="144"/>
        <p:guide orient="horz" pos="3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758123a79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3758123a799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767ddbfb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767ddbfb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788881d76b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788881d76b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767fece493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767fece493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788881d76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788881d76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Bagian tami: pikirin flow-funding (skemanya, bagi: kategorisasi pembayarnya, bagi shopping listnya gimana, apa yg masuk ke topdown apa yg masuk ke grass-root, menjelaskan skema LVC nya -&gt; pembebasan pajak vs shopping list dll)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758123a799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758123a799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767ddbfb9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767ddbfb9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763a583e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763a583e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788881d76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788881d76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758123a79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758123a79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Cari backup teoretis atau study case real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7b2a82e3a3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7b2a82e3a3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767ddbfb9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767ddbfb9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lvl1pPr lvl="0">
              <a:buNone/>
              <a:defRPr sz="1200">
                <a:highlight>
                  <a:schemeClr val="accent6"/>
                </a:highlight>
              </a:defRPr>
            </a:lvl1pPr>
            <a:lvl2pPr lvl="1">
              <a:buNone/>
              <a:defRPr sz="1200">
                <a:highlight>
                  <a:schemeClr val="accent6"/>
                </a:highlight>
              </a:defRPr>
            </a:lvl2pPr>
            <a:lvl3pPr lvl="2">
              <a:buNone/>
              <a:defRPr sz="1200">
                <a:highlight>
                  <a:schemeClr val="accent6"/>
                </a:highlight>
              </a:defRPr>
            </a:lvl3pPr>
            <a:lvl4pPr lvl="3">
              <a:buNone/>
              <a:defRPr sz="1200">
                <a:highlight>
                  <a:schemeClr val="accent6"/>
                </a:highlight>
              </a:defRPr>
            </a:lvl4pPr>
            <a:lvl5pPr lvl="4">
              <a:buNone/>
              <a:defRPr sz="1200">
                <a:highlight>
                  <a:schemeClr val="accent6"/>
                </a:highlight>
              </a:defRPr>
            </a:lvl5pPr>
            <a:lvl6pPr lvl="5">
              <a:buNone/>
              <a:defRPr sz="1200">
                <a:highlight>
                  <a:schemeClr val="accent6"/>
                </a:highlight>
              </a:defRPr>
            </a:lvl6pPr>
            <a:lvl7pPr lvl="6">
              <a:buNone/>
              <a:defRPr sz="1200">
                <a:highlight>
                  <a:schemeClr val="accent6"/>
                </a:highlight>
              </a:defRPr>
            </a:lvl7pPr>
            <a:lvl8pPr lvl="7">
              <a:buNone/>
              <a:defRPr sz="1200">
                <a:highlight>
                  <a:schemeClr val="accent6"/>
                </a:highlight>
              </a:defRPr>
            </a:lvl8pPr>
            <a:lvl9pPr lvl="8">
              <a:buNone/>
              <a:defRPr sz="1200">
                <a:highlight>
                  <a:schemeClr val="accent6"/>
                </a:highlight>
              </a:defRPr>
            </a:lvl9pPr>
          </a:lstStyle>
          <a:p>
            <a:pPr marL="0" lvl="0" indent="0" algn="r" rtl="0">
              <a:spcBef>
                <a:spcPts val="0"/>
              </a:spcBef>
              <a:spcAft>
                <a:spcPts val="0"/>
              </a:spcAft>
              <a:buNone/>
            </a:pPr>
            <a:fld id="{00000000-1234-1234-1234-123412341234}" type="slidenum">
              <a:rPr lang="en"/>
              <a:t>‹#›</a:t>
            </a:fld>
            <a:r>
              <a:rPr lang="en"/>
              <a:t> - 12</a:t>
            </a:r>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extLst>
    <p:ext uri="{DCECCB84-F9BA-43D5-87BE-67443E8EF086}">
      <p15:sldGuideLst xmlns:p15="http://schemas.microsoft.com/office/powerpoint/2012/main">
        <p15:guide id="1" pos="5616">
          <p15:clr>
            <a:srgbClr val="E46962"/>
          </p15:clr>
        </p15:guide>
        <p15:guide id="2" orient="horz" pos="144">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hyperlink" Target="https://doi.org/10.5281/zenodo.16836145"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s://doi.org/10.3390/w11122587"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80/01944366908977225"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30000"/>
          </a:blip>
          <a:srcRect l="13363" r="1246"/>
          <a:stretch/>
        </p:blipFill>
        <p:spPr>
          <a:xfrm flipH="1">
            <a:off x="0" y="0"/>
            <a:ext cx="9144000" cy="5143500"/>
          </a:xfrm>
          <a:prstGeom prst="rect">
            <a:avLst/>
          </a:prstGeom>
          <a:noFill/>
          <a:ln>
            <a:noFill/>
          </a:ln>
        </p:spPr>
      </p:pic>
      <p:grpSp>
        <p:nvGrpSpPr>
          <p:cNvPr id="55" name="Google Shape;55;p13"/>
          <p:cNvGrpSpPr/>
          <p:nvPr/>
        </p:nvGrpSpPr>
        <p:grpSpPr>
          <a:xfrm>
            <a:off x="620395" y="-72333"/>
            <a:ext cx="106048" cy="2644421"/>
            <a:chOff x="0" y="-38100"/>
            <a:chExt cx="55859" cy="1392900"/>
          </a:xfrm>
        </p:grpSpPr>
        <p:sp>
          <p:nvSpPr>
            <p:cNvPr id="56" name="Google Shape;56;p13"/>
            <p:cNvSpPr/>
            <p:nvPr/>
          </p:nvSpPr>
          <p:spPr>
            <a:xfrm>
              <a:off x="0" y="0"/>
              <a:ext cx="55859" cy="1354667"/>
            </a:xfrm>
            <a:custGeom>
              <a:avLst/>
              <a:gdLst/>
              <a:ahLst/>
              <a:cxnLst/>
              <a:rect l="l" t="t" r="r" b="b"/>
              <a:pathLst>
                <a:path w="55859" h="1354667" extrusionOk="0">
                  <a:moveTo>
                    <a:pt x="0" y="0"/>
                  </a:moveTo>
                  <a:lnTo>
                    <a:pt x="55859" y="0"/>
                  </a:lnTo>
                  <a:lnTo>
                    <a:pt x="55859" y="1354667"/>
                  </a:lnTo>
                  <a:lnTo>
                    <a:pt x="0" y="1354667"/>
                  </a:lnTo>
                  <a:close/>
                </a:path>
              </a:pathLst>
            </a:custGeom>
            <a:solidFill>
              <a:srgbClr val="F9B314"/>
            </a:solidFill>
            <a:ln>
              <a:noFill/>
            </a:ln>
          </p:spPr>
        </p:sp>
        <p:sp>
          <p:nvSpPr>
            <p:cNvPr id="57" name="Google Shape;57;p13"/>
            <p:cNvSpPr txBox="1"/>
            <p:nvPr/>
          </p:nvSpPr>
          <p:spPr>
            <a:xfrm>
              <a:off x="0" y="-38100"/>
              <a:ext cx="55800" cy="1392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8" name="Google Shape;58;p13"/>
          <p:cNvSpPr txBox="1"/>
          <p:nvPr/>
        </p:nvSpPr>
        <p:spPr>
          <a:xfrm>
            <a:off x="1102382" y="2882342"/>
            <a:ext cx="7215000" cy="4617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3000" b="1">
                <a:solidFill>
                  <a:srgbClr val="1211CA"/>
                </a:solidFill>
                <a:latin typeface="Montserrat Black"/>
                <a:ea typeface="Montserrat Black"/>
                <a:cs typeface="Montserrat Black"/>
                <a:sym typeface="Montserrat Black"/>
              </a:rPr>
              <a:t>RECLAIMING COASTAL RESILIENCE</a:t>
            </a:r>
            <a:endParaRPr sz="3000"/>
          </a:p>
        </p:txBody>
      </p:sp>
      <p:sp>
        <p:nvSpPr>
          <p:cNvPr id="59" name="Google Shape;59;p13"/>
          <p:cNvSpPr txBox="1"/>
          <p:nvPr/>
        </p:nvSpPr>
        <p:spPr>
          <a:xfrm>
            <a:off x="1102374" y="3380992"/>
            <a:ext cx="7876800" cy="4617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3000" b="1">
                <a:solidFill>
                  <a:srgbClr val="F9B314"/>
                </a:solidFill>
                <a:latin typeface="Montserrat Black"/>
                <a:ea typeface="Montserrat Black"/>
                <a:cs typeface="Montserrat Black"/>
                <a:sym typeface="Montserrat Black"/>
              </a:rPr>
              <a:t>THROUGH COLLECTIVE PLANNING</a:t>
            </a:r>
            <a:endParaRPr sz="3000"/>
          </a:p>
        </p:txBody>
      </p:sp>
      <p:sp>
        <p:nvSpPr>
          <p:cNvPr id="60" name="Google Shape;60;p13"/>
          <p:cNvSpPr txBox="1"/>
          <p:nvPr/>
        </p:nvSpPr>
        <p:spPr>
          <a:xfrm rot="-5400000">
            <a:off x="-395363" y="3643315"/>
            <a:ext cx="1987200" cy="2154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 b="1">
                <a:solidFill>
                  <a:srgbClr val="101010"/>
                </a:solidFill>
                <a:latin typeface="Montserrat Medium"/>
                <a:ea typeface="Montserrat Medium"/>
                <a:cs typeface="Montserrat Medium"/>
                <a:sym typeface="Montserrat Medium"/>
              </a:rPr>
              <a:t>Hack4Resilient</a:t>
            </a:r>
            <a:endParaRPr sz="700"/>
          </a:p>
        </p:txBody>
      </p:sp>
      <p:sp>
        <p:nvSpPr>
          <p:cNvPr id="61" name="Google Shape;61;p13"/>
          <p:cNvSpPr txBox="1"/>
          <p:nvPr/>
        </p:nvSpPr>
        <p:spPr>
          <a:xfrm>
            <a:off x="1102363" y="3985069"/>
            <a:ext cx="46443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b="1">
                <a:solidFill>
                  <a:srgbClr val="101010"/>
                </a:solidFill>
                <a:latin typeface="Montserrat Medium"/>
                <a:ea typeface="Montserrat Medium"/>
                <a:cs typeface="Montserrat Medium"/>
                <a:sym typeface="Montserrat Medium"/>
              </a:rPr>
              <a:t>IN JAKARTA</a:t>
            </a:r>
            <a:endParaRPr sz="700"/>
          </a:p>
        </p:txBody>
      </p:sp>
      <p:grpSp>
        <p:nvGrpSpPr>
          <p:cNvPr id="62" name="Google Shape;62;p13"/>
          <p:cNvGrpSpPr/>
          <p:nvPr/>
        </p:nvGrpSpPr>
        <p:grpSpPr>
          <a:xfrm>
            <a:off x="6517599" y="638727"/>
            <a:ext cx="2112299" cy="195345"/>
            <a:chOff x="0" y="-38100"/>
            <a:chExt cx="726600" cy="102900"/>
          </a:xfrm>
        </p:grpSpPr>
        <p:sp>
          <p:nvSpPr>
            <p:cNvPr id="63" name="Google Shape;63;p13"/>
            <p:cNvSpPr/>
            <p:nvPr/>
          </p:nvSpPr>
          <p:spPr>
            <a:xfrm>
              <a:off x="0" y="0"/>
              <a:ext cx="726478" cy="64756"/>
            </a:xfrm>
            <a:custGeom>
              <a:avLst/>
              <a:gdLst/>
              <a:ahLst/>
              <a:cxnLst/>
              <a:rect l="l" t="t" r="r" b="b"/>
              <a:pathLst>
                <a:path w="726478" h="64756" extrusionOk="0">
                  <a:moveTo>
                    <a:pt x="0" y="0"/>
                  </a:moveTo>
                  <a:lnTo>
                    <a:pt x="726478" y="0"/>
                  </a:lnTo>
                  <a:lnTo>
                    <a:pt x="726478" y="64756"/>
                  </a:lnTo>
                  <a:lnTo>
                    <a:pt x="0" y="64756"/>
                  </a:lnTo>
                  <a:close/>
                </a:path>
              </a:pathLst>
            </a:custGeom>
            <a:solidFill>
              <a:srgbClr val="F9B314"/>
            </a:solidFill>
            <a:ln>
              <a:noFill/>
            </a:ln>
          </p:spPr>
        </p:sp>
        <p:sp>
          <p:nvSpPr>
            <p:cNvPr id="64" name="Google Shape;64;p13"/>
            <p:cNvSpPr txBox="1"/>
            <p:nvPr/>
          </p:nvSpPr>
          <p:spPr>
            <a:xfrm>
              <a:off x="0" y="-38100"/>
              <a:ext cx="726600" cy="1029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5" name="Google Shape;65;p13"/>
          <p:cNvSpPr txBox="1"/>
          <p:nvPr/>
        </p:nvSpPr>
        <p:spPr>
          <a:xfrm>
            <a:off x="5135136" y="481025"/>
            <a:ext cx="3494700" cy="2001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 sz="1300" b="1">
                <a:solidFill>
                  <a:srgbClr val="101010"/>
                </a:solidFill>
                <a:latin typeface="Montserrat Medium"/>
                <a:ea typeface="Montserrat Medium"/>
                <a:cs typeface="Montserrat Medium"/>
                <a:sym typeface="Montserrat Medium"/>
              </a:rPr>
              <a:t>Jakarta Baywatch Team</a:t>
            </a:r>
            <a:endParaRPr sz="200"/>
          </a:p>
        </p:txBody>
      </p:sp>
      <p:sp>
        <p:nvSpPr>
          <p:cNvPr id="66" name="Google Shape;66;p13"/>
          <p:cNvSpPr txBox="1"/>
          <p:nvPr/>
        </p:nvSpPr>
        <p:spPr>
          <a:xfrm>
            <a:off x="9521054" y="3175715"/>
            <a:ext cx="2636100" cy="738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1500" b="1">
                <a:solidFill>
                  <a:srgbClr val="1211CA"/>
                </a:solidFill>
                <a:latin typeface="Montserrat Black"/>
                <a:ea typeface="Montserrat Black"/>
                <a:cs typeface="Montserrat Black"/>
                <a:sym typeface="Montserrat Black"/>
              </a:rPr>
              <a:t>RECLAIMING COASTAL RESILIENCE THROUGH LBF COLLECTIVE EFFORT</a:t>
            </a:r>
            <a:endParaRPr sz="1500"/>
          </a:p>
        </p:txBody>
      </p:sp>
      <p:sp>
        <p:nvSpPr>
          <p:cNvPr id="67" name="Google Shape;67;p13"/>
          <p:cNvSpPr txBox="1"/>
          <p:nvPr/>
        </p:nvSpPr>
        <p:spPr>
          <a:xfrm>
            <a:off x="9521044" y="2882352"/>
            <a:ext cx="25212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b="1">
                <a:solidFill>
                  <a:srgbClr val="101010"/>
                </a:solidFill>
                <a:latin typeface="Montserrat Medium"/>
                <a:ea typeface="Montserrat Medium"/>
                <a:cs typeface="Montserrat Medium"/>
                <a:sym typeface="Montserrat Medium"/>
              </a:rPr>
              <a:t>JUDUL LAMA:</a:t>
            </a:r>
            <a:endParaRPr sz="700"/>
          </a:p>
        </p:txBody>
      </p:sp>
      <p:sp>
        <p:nvSpPr>
          <p:cNvPr id="68" name="Google Shape;68;p13"/>
          <p:cNvSpPr/>
          <p:nvPr/>
        </p:nvSpPr>
        <p:spPr>
          <a:xfrm rot="5400000">
            <a:off x="-384725" y="0"/>
            <a:ext cx="289800" cy="289800"/>
          </a:xfrm>
          <a:prstGeom prst="ellipse">
            <a:avLst/>
          </a:prstGeom>
          <a:solidFill>
            <a:srgbClr val="1211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 name="Google Shape;69;p13"/>
          <p:cNvSpPr/>
          <p:nvPr/>
        </p:nvSpPr>
        <p:spPr>
          <a:xfrm rot="5400000">
            <a:off x="-384725" y="365300"/>
            <a:ext cx="289800" cy="289800"/>
          </a:xfrm>
          <a:prstGeom prst="ellipse">
            <a:avLst/>
          </a:prstGeom>
          <a:solidFill>
            <a:srgbClr val="F9B31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3"/>
          <p:cNvSpPr/>
          <p:nvPr/>
        </p:nvSpPr>
        <p:spPr>
          <a:xfrm rot="5400000">
            <a:off x="-384725" y="730600"/>
            <a:ext cx="289800" cy="289800"/>
          </a:xfrm>
          <a:prstGeom prst="ellipse">
            <a:avLst/>
          </a:prstGeom>
          <a:solidFill>
            <a:srgbClr val="808F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 name="Google Shape;71;p13"/>
          <p:cNvSpPr/>
          <p:nvPr/>
        </p:nvSpPr>
        <p:spPr>
          <a:xfrm rot="5400000">
            <a:off x="-384725" y="1095900"/>
            <a:ext cx="289800" cy="289800"/>
          </a:xfrm>
          <a:prstGeom prst="ellipse">
            <a:avLst/>
          </a:prstGeom>
          <a:solidFill>
            <a:srgbClr val="8B1E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 name="Google Shape;72;p13"/>
          <p:cNvSpPr/>
          <p:nvPr/>
        </p:nvSpPr>
        <p:spPr>
          <a:xfrm rot="5400000">
            <a:off x="-384725" y="1461200"/>
            <a:ext cx="289800" cy="289800"/>
          </a:xfrm>
          <a:prstGeom prst="ellipse">
            <a:avLst/>
          </a:prstGeom>
          <a:solidFill>
            <a:srgbClr val="E562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 name="Google Shape;73;p13"/>
          <p:cNvSpPr txBox="1"/>
          <p:nvPr/>
        </p:nvSpPr>
        <p:spPr>
          <a:xfrm>
            <a:off x="1102363" y="2571744"/>
            <a:ext cx="46443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b="1">
                <a:solidFill>
                  <a:srgbClr val="101010"/>
                </a:solidFill>
                <a:latin typeface="Montserrat Medium"/>
                <a:ea typeface="Montserrat Medium"/>
                <a:cs typeface="Montserrat Medium"/>
                <a:sym typeface="Montserrat Medium"/>
              </a:rPr>
              <a:t>POLICY BRIEF:</a:t>
            </a:r>
            <a:endParaRPr sz="700"/>
          </a:p>
        </p:txBody>
      </p:sp>
      <p:sp>
        <p:nvSpPr>
          <p:cNvPr id="74" name="Google Shape;74;p13"/>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r>
              <a:rPr lang="en"/>
              <a:t> - 12</a:t>
            </a:r>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p:nvPr/>
        </p:nvSpPr>
        <p:spPr>
          <a:xfrm>
            <a:off x="4457700" y="880125"/>
            <a:ext cx="4437900" cy="4202400"/>
          </a:xfrm>
          <a:prstGeom prst="roundRect">
            <a:avLst>
              <a:gd name="adj" fmla="val 7331"/>
            </a:avLst>
          </a:prstGeom>
          <a:noFill/>
          <a:ln w="21650" cap="flat" cmpd="sng">
            <a:solidFill>
              <a:srgbClr val="F9B314"/>
            </a:solidFill>
            <a:prstDash val="solid"/>
            <a:round/>
            <a:headEnd type="none" w="sm" len="sm"/>
            <a:tailEnd type="none" w="sm" len="sm"/>
          </a:ln>
        </p:spPr>
        <p:txBody>
          <a:bodyPr spcFirstLastPara="1" wrap="square" lIns="69200" tIns="69200" rIns="69200" bIns="69200" anchor="ctr" anchorCtr="0">
            <a:noAutofit/>
          </a:bodyPr>
          <a:lstStyle/>
          <a:p>
            <a:pPr marL="0" lvl="0" indent="0" algn="ctr" rtl="0">
              <a:spcBef>
                <a:spcPts val="0"/>
              </a:spcBef>
              <a:spcAft>
                <a:spcPts val="0"/>
              </a:spcAft>
              <a:buNone/>
            </a:pPr>
            <a:endParaRPr sz="1059"/>
          </a:p>
        </p:txBody>
      </p:sp>
      <p:sp>
        <p:nvSpPr>
          <p:cNvPr id="261" name="Google Shape;261;p22"/>
          <p:cNvSpPr/>
          <p:nvPr/>
        </p:nvSpPr>
        <p:spPr>
          <a:xfrm>
            <a:off x="5508450" y="2349790"/>
            <a:ext cx="1289400" cy="11133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a:ea typeface="Montserrat"/>
                <a:cs typeface="Montserrat"/>
                <a:sym typeface="Montserrat"/>
              </a:rPr>
              <a:t>Land Value Capture</a:t>
            </a:r>
            <a:endParaRPr sz="1000">
              <a:latin typeface="Montserrat"/>
              <a:ea typeface="Montserrat"/>
              <a:cs typeface="Montserrat"/>
              <a:sym typeface="Montserrat"/>
            </a:endParaRPr>
          </a:p>
        </p:txBody>
      </p:sp>
      <p:sp>
        <p:nvSpPr>
          <p:cNvPr id="262" name="Google Shape;262;p22"/>
          <p:cNvSpPr txBox="1">
            <a:spLocks noGrp="1"/>
          </p:cNvSpPr>
          <p:nvPr>
            <p:ph type="body" idx="4294967295"/>
          </p:nvPr>
        </p:nvSpPr>
        <p:spPr>
          <a:xfrm>
            <a:off x="112500" y="4484574"/>
            <a:ext cx="4345200" cy="6465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700">
                <a:latin typeface="Montserrat"/>
                <a:ea typeface="Montserrat"/>
                <a:cs typeface="Montserrat"/>
                <a:sym typeface="Montserrat"/>
              </a:rPr>
              <a:t>¹Amadio et al.(2022). Cost–benefit analysis of coastal flood defence measures in the North Adriatic Sea.</a:t>
            </a:r>
            <a:endParaRPr sz="700">
              <a:latin typeface="Montserrat"/>
              <a:ea typeface="Montserrat"/>
              <a:cs typeface="Montserrat"/>
              <a:sym typeface="Montserrat"/>
            </a:endParaRPr>
          </a:p>
          <a:p>
            <a:pPr marL="0" lvl="0" indent="0" algn="l" rtl="0">
              <a:lnSpc>
                <a:spcPct val="100000"/>
              </a:lnSpc>
              <a:spcBef>
                <a:spcPts val="0"/>
              </a:spcBef>
              <a:spcAft>
                <a:spcPts val="0"/>
              </a:spcAft>
              <a:buNone/>
            </a:pPr>
            <a:r>
              <a:rPr lang="en" sz="700">
                <a:latin typeface="Montserrat"/>
                <a:ea typeface="Montserrat"/>
                <a:cs typeface="Montserrat"/>
                <a:sym typeface="Montserrat"/>
              </a:rPr>
              <a:t>²Ruangpan, L, et al. (2024). Economic assessment of nature-based solutions to reduce flood risk and enhance co-benefits.</a:t>
            </a:r>
            <a:endParaRPr sz="700">
              <a:latin typeface="Montserrat"/>
              <a:ea typeface="Montserrat"/>
              <a:cs typeface="Montserrat"/>
              <a:sym typeface="Montserrat"/>
            </a:endParaRPr>
          </a:p>
        </p:txBody>
      </p:sp>
      <p:sp>
        <p:nvSpPr>
          <p:cNvPr id="263" name="Google Shape;263;p22"/>
          <p:cNvSpPr txBox="1"/>
          <p:nvPr/>
        </p:nvSpPr>
        <p:spPr>
          <a:xfrm>
            <a:off x="210125" y="175525"/>
            <a:ext cx="9349500" cy="347100"/>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 sz="2400" b="1">
                <a:solidFill>
                  <a:srgbClr val="F9B314"/>
                </a:solidFill>
                <a:latin typeface="Montserrat Black"/>
                <a:ea typeface="Montserrat Black"/>
                <a:cs typeface="Montserrat Black"/>
                <a:sym typeface="Montserrat Black"/>
              </a:rPr>
              <a:t>Cost-Benefit Analysis</a:t>
            </a:r>
            <a:r>
              <a:rPr lang="en" sz="2400" b="1">
                <a:solidFill>
                  <a:srgbClr val="1211CA"/>
                </a:solidFill>
                <a:latin typeface="Montserrat Black"/>
                <a:ea typeface="Montserrat Black"/>
                <a:cs typeface="Montserrat Black"/>
                <a:sym typeface="Montserrat Black"/>
              </a:rPr>
              <a:t> Reference</a:t>
            </a:r>
            <a:endParaRPr sz="2400">
              <a:solidFill>
                <a:srgbClr val="1211CA"/>
              </a:solidFill>
            </a:endParaRPr>
          </a:p>
        </p:txBody>
      </p:sp>
      <p:sp>
        <p:nvSpPr>
          <p:cNvPr id="264" name="Google Shape;264;p22"/>
          <p:cNvSpPr txBox="1"/>
          <p:nvPr/>
        </p:nvSpPr>
        <p:spPr>
          <a:xfrm>
            <a:off x="112500" y="572825"/>
            <a:ext cx="4051200" cy="1046700"/>
          </a:xfrm>
          <a:prstGeom prst="rect">
            <a:avLst/>
          </a:prstGeom>
          <a:noFill/>
          <a:ln>
            <a:noFill/>
          </a:ln>
        </p:spPr>
        <p:txBody>
          <a:bodyPr spcFirstLastPara="1" wrap="square" lIns="91425" tIns="91425" rIns="91425" bIns="91425" anchor="t" anchorCtr="0">
            <a:spAutoFit/>
          </a:bodyPr>
          <a:lstStyle/>
          <a:p>
            <a:pPr marL="171450" lvl="0" indent="-120650" algn="just" rtl="0">
              <a:lnSpc>
                <a:spcPct val="115000"/>
              </a:lnSpc>
              <a:spcBef>
                <a:spcPts val="0"/>
              </a:spcBef>
              <a:spcAft>
                <a:spcPts val="0"/>
              </a:spcAft>
              <a:buSzPts val="1000"/>
              <a:buFont typeface="Montserrat"/>
              <a:buChar char="●"/>
            </a:pPr>
            <a:r>
              <a:rPr lang="en" sz="1000">
                <a:latin typeface="Montserrat"/>
                <a:ea typeface="Montserrat"/>
                <a:cs typeface="Montserrat"/>
                <a:sym typeface="Montserrat"/>
              </a:rPr>
              <a:t>To </a:t>
            </a:r>
            <a:r>
              <a:rPr lang="en" sz="1000" b="1">
                <a:latin typeface="Montserrat"/>
                <a:ea typeface="Montserrat"/>
                <a:cs typeface="Montserrat"/>
                <a:sym typeface="Montserrat"/>
              </a:rPr>
              <a:t>attract</a:t>
            </a:r>
            <a:r>
              <a:rPr lang="en" sz="1000">
                <a:latin typeface="Montserrat"/>
                <a:ea typeface="Montserrat"/>
                <a:cs typeface="Montserrat"/>
                <a:sym typeface="Montserrat"/>
              </a:rPr>
              <a:t> targeted private sectors stakeholders and </a:t>
            </a:r>
            <a:r>
              <a:rPr lang="en" sz="1000" b="1">
                <a:latin typeface="Montserrat"/>
                <a:ea typeface="Montserrat"/>
                <a:cs typeface="Montserrat"/>
                <a:sym typeface="Montserrat"/>
              </a:rPr>
              <a:t>encourage</a:t>
            </a:r>
            <a:r>
              <a:rPr lang="en" sz="1000">
                <a:latin typeface="Montserrat"/>
                <a:ea typeface="Montserrat"/>
                <a:cs typeface="Montserrat"/>
                <a:sym typeface="Montserrat"/>
              </a:rPr>
              <a:t> their contribution, a Cost-Benefit Analysis (CBA) should be presented alongside the project list.</a:t>
            </a:r>
            <a:endParaRPr sz="1000">
              <a:latin typeface="Montserrat"/>
              <a:ea typeface="Montserrat"/>
              <a:cs typeface="Montserrat"/>
              <a:sym typeface="Montserrat"/>
            </a:endParaRPr>
          </a:p>
          <a:p>
            <a:pPr marL="171450" lvl="0" indent="-120650" algn="just" rtl="0">
              <a:lnSpc>
                <a:spcPct val="115000"/>
              </a:lnSpc>
              <a:spcBef>
                <a:spcPts val="0"/>
              </a:spcBef>
              <a:spcAft>
                <a:spcPts val="0"/>
              </a:spcAft>
              <a:buSzPts val="1000"/>
              <a:buFont typeface="Montserrat"/>
              <a:buChar char="●"/>
            </a:pPr>
            <a:r>
              <a:rPr lang="en" sz="1000">
                <a:latin typeface="Montserrat"/>
                <a:ea typeface="Montserrat"/>
                <a:cs typeface="Montserrat"/>
                <a:sym typeface="Montserrat"/>
              </a:rPr>
              <a:t>Kampung cooperatives will need to have the capacity, and/or receive facilitation, to produce this CBA.</a:t>
            </a:r>
            <a:endParaRPr sz="1000">
              <a:latin typeface="Montserrat"/>
              <a:ea typeface="Montserrat"/>
              <a:cs typeface="Montserrat"/>
              <a:sym typeface="Montserrat"/>
            </a:endParaRPr>
          </a:p>
        </p:txBody>
      </p:sp>
      <p:sp>
        <p:nvSpPr>
          <p:cNvPr id="265" name="Google Shape;265;p22"/>
          <p:cNvSpPr txBox="1"/>
          <p:nvPr/>
        </p:nvSpPr>
        <p:spPr>
          <a:xfrm>
            <a:off x="9559625" y="1173400"/>
            <a:ext cx="3000000" cy="1662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Char char="●"/>
            </a:pPr>
            <a:r>
              <a:rPr lang="en" sz="1200">
                <a:solidFill>
                  <a:schemeClr val="dk1"/>
                </a:solidFill>
              </a:rPr>
              <a:t>Expected Annual Damage (EAD) is a common indicator to quantify the economic impact of potential hazards or risks.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To quantify EAD, flood damage should be calculated, ideally using a hydrodynamic model and damage curve.</a:t>
            </a:r>
            <a:endParaRPr sz="1200"/>
          </a:p>
        </p:txBody>
      </p:sp>
      <p:grpSp>
        <p:nvGrpSpPr>
          <p:cNvPr id="266" name="Google Shape;266;p22"/>
          <p:cNvGrpSpPr/>
          <p:nvPr/>
        </p:nvGrpSpPr>
        <p:grpSpPr>
          <a:xfrm>
            <a:off x="360368" y="1619530"/>
            <a:ext cx="3803452" cy="2865037"/>
            <a:chOff x="4119625" y="594275"/>
            <a:chExt cx="5024375" cy="3784725"/>
          </a:xfrm>
        </p:grpSpPr>
        <p:sp>
          <p:nvSpPr>
            <p:cNvPr id="267" name="Google Shape;267;p22"/>
            <p:cNvSpPr/>
            <p:nvPr/>
          </p:nvSpPr>
          <p:spPr>
            <a:xfrm>
              <a:off x="4119625" y="728900"/>
              <a:ext cx="4943100" cy="3650100"/>
            </a:xfrm>
            <a:prstGeom prst="roundRect">
              <a:avLst>
                <a:gd name="adj" fmla="val 7331"/>
              </a:avLst>
            </a:prstGeom>
            <a:noFill/>
            <a:ln w="21650" cap="flat" cmpd="sng">
              <a:solidFill>
                <a:srgbClr val="F9B314"/>
              </a:solidFill>
              <a:prstDash val="solid"/>
              <a:round/>
              <a:headEnd type="none" w="sm" len="sm"/>
              <a:tailEnd type="none" w="sm" len="sm"/>
            </a:ln>
          </p:spPr>
          <p:txBody>
            <a:bodyPr spcFirstLastPara="1" wrap="square" lIns="69200" tIns="69200" rIns="69200" bIns="69200" anchor="ctr" anchorCtr="0">
              <a:noAutofit/>
            </a:bodyPr>
            <a:lstStyle/>
            <a:p>
              <a:pPr marL="0" lvl="0" indent="0" algn="ctr" rtl="0">
                <a:spcBef>
                  <a:spcPts val="0"/>
                </a:spcBef>
                <a:spcAft>
                  <a:spcPts val="0"/>
                </a:spcAft>
                <a:buNone/>
              </a:pPr>
              <a:endParaRPr sz="1059"/>
            </a:p>
          </p:txBody>
        </p:sp>
        <p:sp>
          <p:nvSpPr>
            <p:cNvPr id="268" name="Google Shape;268;p22"/>
            <p:cNvSpPr txBox="1"/>
            <p:nvPr/>
          </p:nvSpPr>
          <p:spPr>
            <a:xfrm>
              <a:off x="4294500" y="3676563"/>
              <a:ext cx="4849500" cy="646500"/>
            </a:xfrm>
            <a:prstGeom prst="rect">
              <a:avLst/>
            </a:prstGeom>
            <a:noFill/>
            <a:ln>
              <a:noFill/>
            </a:ln>
          </p:spPr>
          <p:txBody>
            <a:bodyPr spcFirstLastPara="1" wrap="square" lIns="69200" tIns="69200" rIns="69200" bIns="69200" anchor="t" anchorCtr="0">
              <a:spAutoFit/>
            </a:bodyPr>
            <a:lstStyle/>
            <a:p>
              <a:pPr marL="0" lvl="0" indent="0" algn="l" rtl="0">
                <a:spcBef>
                  <a:spcPts val="0"/>
                </a:spcBef>
                <a:spcAft>
                  <a:spcPts val="0"/>
                </a:spcAft>
                <a:buNone/>
              </a:pPr>
              <a:r>
                <a:rPr lang="en" sz="757">
                  <a:latin typeface="Montserrat"/>
                  <a:ea typeface="Montserrat"/>
                  <a:cs typeface="Montserrat"/>
                  <a:sym typeface="Montserrat"/>
                </a:rPr>
                <a:t>NPV &gt; 0 → The project is feasible, as the benefits exceed the costs.</a:t>
              </a:r>
              <a:endParaRPr sz="757">
                <a:latin typeface="Montserrat"/>
                <a:ea typeface="Montserrat"/>
                <a:cs typeface="Montserrat"/>
                <a:sym typeface="Montserrat"/>
              </a:endParaRPr>
            </a:p>
            <a:p>
              <a:pPr marL="0" lvl="0" indent="0" algn="l" rtl="0">
                <a:spcBef>
                  <a:spcPts val="0"/>
                </a:spcBef>
                <a:spcAft>
                  <a:spcPts val="0"/>
                </a:spcAft>
                <a:buNone/>
              </a:pPr>
              <a:r>
                <a:rPr lang="en" sz="757">
                  <a:latin typeface="Montserrat"/>
                  <a:ea typeface="Montserrat"/>
                  <a:cs typeface="Montserrat"/>
                  <a:sym typeface="Montserrat"/>
                </a:rPr>
                <a:t>NPV &lt; 0 → The project is not feasible, as the costs outweigh the benefits.</a:t>
              </a:r>
              <a:endParaRPr sz="757">
                <a:latin typeface="Montserrat"/>
                <a:ea typeface="Montserrat"/>
                <a:cs typeface="Montserrat"/>
                <a:sym typeface="Montserrat"/>
              </a:endParaRPr>
            </a:p>
            <a:p>
              <a:pPr marL="0" lvl="0" indent="0" algn="l" rtl="0">
                <a:spcBef>
                  <a:spcPts val="0"/>
                </a:spcBef>
                <a:spcAft>
                  <a:spcPts val="0"/>
                </a:spcAft>
                <a:buNone/>
              </a:pPr>
              <a:r>
                <a:rPr lang="en" sz="757">
                  <a:latin typeface="Montserrat"/>
                  <a:ea typeface="Montserrat"/>
                  <a:cs typeface="Montserrat"/>
                  <a:sym typeface="Montserrat"/>
                </a:rPr>
                <a:t>NPV = 0 → The project breaks even.</a:t>
              </a:r>
              <a:endParaRPr sz="757">
                <a:latin typeface="Montserrat"/>
                <a:ea typeface="Montserrat"/>
                <a:cs typeface="Montserrat"/>
                <a:sym typeface="Montserrat"/>
              </a:endParaRPr>
            </a:p>
          </p:txBody>
        </p:sp>
        <p:grpSp>
          <p:nvGrpSpPr>
            <p:cNvPr id="269" name="Google Shape;269;p22"/>
            <p:cNvGrpSpPr/>
            <p:nvPr/>
          </p:nvGrpSpPr>
          <p:grpSpPr>
            <a:xfrm>
              <a:off x="5156875" y="1042753"/>
              <a:ext cx="3216025" cy="2633825"/>
              <a:chOff x="309375" y="1726953"/>
              <a:chExt cx="3216025" cy="2633825"/>
            </a:xfrm>
          </p:grpSpPr>
          <p:grpSp>
            <p:nvGrpSpPr>
              <p:cNvPr id="270" name="Google Shape;270;p22"/>
              <p:cNvGrpSpPr/>
              <p:nvPr/>
            </p:nvGrpSpPr>
            <p:grpSpPr>
              <a:xfrm>
                <a:off x="751344" y="4013672"/>
                <a:ext cx="1735361" cy="347106"/>
                <a:chOff x="627575" y="4434450"/>
                <a:chExt cx="2308275" cy="461700"/>
              </a:xfrm>
            </p:grpSpPr>
            <p:grpSp>
              <p:nvGrpSpPr>
                <p:cNvPr id="271" name="Google Shape;271;p22"/>
                <p:cNvGrpSpPr/>
                <p:nvPr/>
              </p:nvGrpSpPr>
              <p:grpSpPr>
                <a:xfrm>
                  <a:off x="627575" y="4434450"/>
                  <a:ext cx="1274825" cy="461700"/>
                  <a:chOff x="627575" y="4434450"/>
                  <a:chExt cx="1274825" cy="461700"/>
                </a:xfrm>
              </p:grpSpPr>
              <p:sp>
                <p:nvSpPr>
                  <p:cNvPr id="272" name="Google Shape;272;p22"/>
                  <p:cNvSpPr txBox="1"/>
                  <p:nvPr/>
                </p:nvSpPr>
                <p:spPr>
                  <a:xfrm>
                    <a:off x="1054600" y="4570925"/>
                    <a:ext cx="847800" cy="307800"/>
                  </a:xfrm>
                  <a:prstGeom prst="rect">
                    <a:avLst/>
                  </a:prstGeom>
                  <a:noFill/>
                  <a:ln>
                    <a:noFill/>
                  </a:ln>
                </p:spPr>
                <p:txBody>
                  <a:bodyPr spcFirstLastPara="1" wrap="square" lIns="52025" tIns="52025" rIns="52025" bIns="52025" anchor="t" anchorCtr="0">
                    <a:spAutoFit/>
                  </a:bodyPr>
                  <a:lstStyle/>
                  <a:p>
                    <a:pPr marL="0" lvl="0" indent="0" algn="ctr" rtl="0">
                      <a:spcBef>
                        <a:spcPts val="0"/>
                      </a:spcBef>
                      <a:spcAft>
                        <a:spcPts val="0"/>
                      </a:spcAft>
                      <a:buNone/>
                    </a:pPr>
                    <a:r>
                      <a:rPr lang="en" sz="455">
                        <a:solidFill>
                          <a:srgbClr val="999999"/>
                        </a:solidFill>
                      </a:rPr>
                      <a:t>Baseline</a:t>
                    </a:r>
                    <a:endParaRPr sz="455">
                      <a:solidFill>
                        <a:srgbClr val="999999"/>
                      </a:solidFill>
                    </a:endParaRPr>
                  </a:p>
                </p:txBody>
              </p:sp>
              <p:sp>
                <p:nvSpPr>
                  <p:cNvPr id="273" name="Google Shape;273;p22"/>
                  <p:cNvSpPr txBox="1"/>
                  <p:nvPr/>
                </p:nvSpPr>
                <p:spPr>
                  <a:xfrm>
                    <a:off x="627575" y="4434450"/>
                    <a:ext cx="847800" cy="461700"/>
                  </a:xfrm>
                  <a:prstGeom prst="rect">
                    <a:avLst/>
                  </a:prstGeom>
                  <a:noFill/>
                  <a:ln>
                    <a:noFill/>
                  </a:ln>
                </p:spPr>
                <p:txBody>
                  <a:bodyPr spcFirstLastPara="1" wrap="square" lIns="52025" tIns="52025" rIns="52025" bIns="52025" anchor="t" anchorCtr="0">
                    <a:spAutoFit/>
                  </a:bodyPr>
                  <a:lstStyle/>
                  <a:p>
                    <a:pPr marL="0" lvl="0" indent="0" algn="ctr" rtl="0">
                      <a:spcBef>
                        <a:spcPts val="0"/>
                      </a:spcBef>
                      <a:spcAft>
                        <a:spcPts val="0"/>
                      </a:spcAft>
                      <a:buNone/>
                    </a:pPr>
                    <a:r>
                      <a:rPr lang="en" sz="1024">
                        <a:solidFill>
                          <a:srgbClr val="999999"/>
                        </a:solidFill>
                      </a:rPr>
                      <a:t>EAD</a:t>
                    </a:r>
                    <a:endParaRPr sz="1024">
                      <a:solidFill>
                        <a:srgbClr val="999999"/>
                      </a:solidFill>
                    </a:endParaRPr>
                  </a:p>
                </p:txBody>
              </p:sp>
            </p:grpSp>
            <p:grpSp>
              <p:nvGrpSpPr>
                <p:cNvPr id="274" name="Google Shape;274;p22"/>
                <p:cNvGrpSpPr/>
                <p:nvPr/>
              </p:nvGrpSpPr>
              <p:grpSpPr>
                <a:xfrm>
                  <a:off x="1633250" y="4434450"/>
                  <a:ext cx="1302600" cy="461700"/>
                  <a:chOff x="627575" y="4434450"/>
                  <a:chExt cx="1302600" cy="461700"/>
                </a:xfrm>
              </p:grpSpPr>
              <p:sp>
                <p:nvSpPr>
                  <p:cNvPr id="275" name="Google Shape;275;p22"/>
                  <p:cNvSpPr txBox="1"/>
                  <p:nvPr/>
                </p:nvSpPr>
                <p:spPr>
                  <a:xfrm>
                    <a:off x="1082375" y="4570925"/>
                    <a:ext cx="847800" cy="307800"/>
                  </a:xfrm>
                  <a:prstGeom prst="rect">
                    <a:avLst/>
                  </a:prstGeom>
                  <a:noFill/>
                  <a:ln>
                    <a:noFill/>
                  </a:ln>
                </p:spPr>
                <p:txBody>
                  <a:bodyPr spcFirstLastPara="1" wrap="square" lIns="52025" tIns="52025" rIns="52025" bIns="52025" anchor="t" anchorCtr="0">
                    <a:spAutoFit/>
                  </a:bodyPr>
                  <a:lstStyle/>
                  <a:p>
                    <a:pPr marL="0" lvl="0" indent="0" algn="ctr" rtl="0">
                      <a:spcBef>
                        <a:spcPts val="0"/>
                      </a:spcBef>
                      <a:spcAft>
                        <a:spcPts val="0"/>
                      </a:spcAft>
                      <a:buNone/>
                    </a:pPr>
                    <a:r>
                      <a:rPr lang="en" sz="455">
                        <a:solidFill>
                          <a:srgbClr val="999999"/>
                        </a:solidFill>
                      </a:rPr>
                      <a:t>Scenarios</a:t>
                    </a:r>
                    <a:endParaRPr sz="455">
                      <a:solidFill>
                        <a:srgbClr val="999999"/>
                      </a:solidFill>
                    </a:endParaRPr>
                  </a:p>
                </p:txBody>
              </p:sp>
              <p:sp>
                <p:nvSpPr>
                  <p:cNvPr id="276" name="Google Shape;276;p22"/>
                  <p:cNvSpPr txBox="1"/>
                  <p:nvPr/>
                </p:nvSpPr>
                <p:spPr>
                  <a:xfrm>
                    <a:off x="627575" y="4434450"/>
                    <a:ext cx="847800" cy="461700"/>
                  </a:xfrm>
                  <a:prstGeom prst="rect">
                    <a:avLst/>
                  </a:prstGeom>
                  <a:noFill/>
                  <a:ln>
                    <a:noFill/>
                  </a:ln>
                </p:spPr>
                <p:txBody>
                  <a:bodyPr spcFirstLastPara="1" wrap="square" lIns="52025" tIns="52025" rIns="52025" bIns="52025" anchor="t" anchorCtr="0">
                    <a:spAutoFit/>
                  </a:bodyPr>
                  <a:lstStyle/>
                  <a:p>
                    <a:pPr marL="0" lvl="0" indent="0" algn="ctr" rtl="0">
                      <a:spcBef>
                        <a:spcPts val="0"/>
                      </a:spcBef>
                      <a:spcAft>
                        <a:spcPts val="0"/>
                      </a:spcAft>
                      <a:buNone/>
                    </a:pPr>
                    <a:r>
                      <a:rPr lang="en" sz="1024">
                        <a:solidFill>
                          <a:srgbClr val="999999"/>
                        </a:solidFill>
                      </a:rPr>
                      <a:t>EAD</a:t>
                    </a:r>
                    <a:endParaRPr sz="1024">
                      <a:solidFill>
                        <a:srgbClr val="999999"/>
                      </a:solidFill>
                    </a:endParaRPr>
                  </a:p>
                </p:txBody>
              </p:sp>
            </p:grpSp>
            <p:sp>
              <p:nvSpPr>
                <p:cNvPr id="277" name="Google Shape;277;p22"/>
                <p:cNvSpPr txBox="1"/>
                <p:nvPr/>
              </p:nvSpPr>
              <p:spPr>
                <a:xfrm>
                  <a:off x="1323675" y="4434450"/>
                  <a:ext cx="847800" cy="461700"/>
                </a:xfrm>
                <a:prstGeom prst="rect">
                  <a:avLst/>
                </a:prstGeom>
                <a:noFill/>
                <a:ln>
                  <a:noFill/>
                </a:ln>
              </p:spPr>
              <p:txBody>
                <a:bodyPr spcFirstLastPara="1" wrap="square" lIns="52025" tIns="52025" rIns="52025" bIns="52025" anchor="t" anchorCtr="0">
                  <a:spAutoFit/>
                </a:bodyPr>
                <a:lstStyle/>
                <a:p>
                  <a:pPr marL="0" lvl="0" indent="0" algn="ctr" rtl="0">
                    <a:spcBef>
                      <a:spcPts val="0"/>
                    </a:spcBef>
                    <a:spcAft>
                      <a:spcPts val="0"/>
                    </a:spcAft>
                    <a:buNone/>
                  </a:pPr>
                  <a:r>
                    <a:rPr lang="en" sz="1024">
                      <a:solidFill>
                        <a:srgbClr val="999999"/>
                      </a:solidFill>
                    </a:rPr>
                    <a:t>-</a:t>
                  </a:r>
                  <a:endParaRPr sz="1024">
                    <a:solidFill>
                      <a:srgbClr val="999999"/>
                    </a:solidFill>
                  </a:endParaRPr>
                </a:p>
              </p:txBody>
            </p:sp>
          </p:grpSp>
          <p:sp>
            <p:nvSpPr>
              <p:cNvPr id="278" name="Google Shape;278;p22"/>
              <p:cNvSpPr txBox="1"/>
              <p:nvPr/>
            </p:nvSpPr>
            <p:spPr>
              <a:xfrm>
                <a:off x="1664500" y="2988725"/>
                <a:ext cx="1860900" cy="492600"/>
              </a:xfrm>
              <a:prstGeom prst="rect">
                <a:avLst/>
              </a:prstGeom>
              <a:noFill/>
              <a:ln>
                <a:noFill/>
              </a:ln>
            </p:spPr>
            <p:txBody>
              <a:bodyPr spcFirstLastPara="1" wrap="square" lIns="69200" tIns="69200" rIns="69200" bIns="69200" anchor="t" anchorCtr="0">
                <a:spAutoFit/>
              </a:bodyPr>
              <a:lstStyle/>
              <a:p>
                <a:pPr marL="0" lvl="0" indent="0" algn="ctr" rtl="0">
                  <a:spcBef>
                    <a:spcPts val="0"/>
                  </a:spcBef>
                  <a:spcAft>
                    <a:spcPts val="0"/>
                  </a:spcAft>
                  <a:buNone/>
                </a:pPr>
                <a:r>
                  <a:rPr lang="en" sz="757">
                    <a:solidFill>
                      <a:srgbClr val="999999"/>
                    </a:solidFill>
                    <a:latin typeface="Montserrat"/>
                    <a:ea typeface="Montserrat"/>
                    <a:cs typeface="Montserrat"/>
                    <a:sym typeface="Montserrat"/>
                  </a:rPr>
                  <a:t>Initial Investment + Maintenance costs</a:t>
                </a:r>
                <a:endParaRPr sz="757">
                  <a:solidFill>
                    <a:srgbClr val="999999"/>
                  </a:solidFill>
                  <a:latin typeface="Montserrat"/>
                  <a:ea typeface="Montserrat"/>
                  <a:cs typeface="Montserrat"/>
                  <a:sym typeface="Montserrat"/>
                </a:endParaRPr>
              </a:p>
            </p:txBody>
          </p:sp>
          <p:cxnSp>
            <p:nvCxnSpPr>
              <p:cNvPr id="279" name="Google Shape;279;p22"/>
              <p:cNvCxnSpPr/>
              <p:nvPr/>
            </p:nvCxnSpPr>
            <p:spPr>
              <a:xfrm>
                <a:off x="1619025" y="2755363"/>
                <a:ext cx="0" cy="689400"/>
              </a:xfrm>
              <a:prstGeom prst="straightConnector1">
                <a:avLst/>
              </a:prstGeom>
              <a:noFill/>
              <a:ln w="7225" cap="flat" cmpd="sng">
                <a:solidFill>
                  <a:srgbClr val="BFBFBF"/>
                </a:solidFill>
                <a:prstDash val="solid"/>
                <a:round/>
                <a:headEnd type="none" w="med" len="med"/>
                <a:tailEnd type="triangle" w="med" len="med"/>
              </a:ln>
            </p:spPr>
          </p:cxnSp>
          <p:cxnSp>
            <p:nvCxnSpPr>
              <p:cNvPr id="280" name="Google Shape;280;p22"/>
              <p:cNvCxnSpPr/>
              <p:nvPr/>
            </p:nvCxnSpPr>
            <p:spPr>
              <a:xfrm>
                <a:off x="2577100" y="2714275"/>
                <a:ext cx="0" cy="343800"/>
              </a:xfrm>
              <a:prstGeom prst="straightConnector1">
                <a:avLst/>
              </a:prstGeom>
              <a:noFill/>
              <a:ln w="7225" cap="flat" cmpd="sng">
                <a:solidFill>
                  <a:srgbClr val="BFBFBF"/>
                </a:solidFill>
                <a:prstDash val="solid"/>
                <a:round/>
                <a:headEnd type="none" w="med" len="med"/>
                <a:tailEnd type="triangle" w="med" len="med"/>
              </a:ln>
            </p:spPr>
          </p:cxnSp>
          <p:grpSp>
            <p:nvGrpSpPr>
              <p:cNvPr id="281" name="Google Shape;281;p22"/>
              <p:cNvGrpSpPr/>
              <p:nvPr/>
            </p:nvGrpSpPr>
            <p:grpSpPr>
              <a:xfrm>
                <a:off x="367425" y="1726953"/>
                <a:ext cx="2955500" cy="1451047"/>
                <a:chOff x="367425" y="1726953"/>
                <a:chExt cx="2955500" cy="1451047"/>
              </a:xfrm>
            </p:grpSpPr>
            <p:grpSp>
              <p:nvGrpSpPr>
                <p:cNvPr id="282" name="Google Shape;282;p22"/>
                <p:cNvGrpSpPr/>
                <p:nvPr/>
              </p:nvGrpSpPr>
              <p:grpSpPr>
                <a:xfrm>
                  <a:off x="367425" y="1797450"/>
                  <a:ext cx="2619325" cy="1380550"/>
                  <a:chOff x="918900" y="2089250"/>
                  <a:chExt cx="2619325" cy="1380550"/>
                </a:xfrm>
              </p:grpSpPr>
              <p:pic>
                <p:nvPicPr>
                  <p:cNvPr id="283" name="Google Shape;283;p22"/>
                  <p:cNvPicPr preferRelativeResize="0"/>
                  <p:nvPr/>
                </p:nvPicPr>
                <p:blipFill rotWithShape="1">
                  <a:blip r:embed="rId3">
                    <a:alphaModFix/>
                  </a:blip>
                  <a:srcRect t="7974" r="59422" b="77106"/>
                  <a:stretch/>
                </p:blipFill>
                <p:spPr>
                  <a:xfrm>
                    <a:off x="1042975" y="2089250"/>
                    <a:ext cx="2495248" cy="500000"/>
                  </a:xfrm>
                  <a:prstGeom prst="rect">
                    <a:avLst/>
                  </a:prstGeom>
                  <a:noFill/>
                  <a:ln>
                    <a:noFill/>
                  </a:ln>
                </p:spPr>
              </p:pic>
              <p:sp>
                <p:nvSpPr>
                  <p:cNvPr id="284" name="Google Shape;284;p22"/>
                  <p:cNvSpPr txBox="1"/>
                  <p:nvPr/>
                </p:nvSpPr>
                <p:spPr>
                  <a:xfrm>
                    <a:off x="918900" y="2726400"/>
                    <a:ext cx="833400" cy="743400"/>
                  </a:xfrm>
                  <a:prstGeom prst="rect">
                    <a:avLst/>
                  </a:prstGeom>
                  <a:noFill/>
                  <a:ln>
                    <a:noFill/>
                  </a:ln>
                </p:spPr>
                <p:txBody>
                  <a:bodyPr spcFirstLastPara="1" wrap="square" lIns="69200" tIns="69200" rIns="69200" bIns="69200" anchor="t" anchorCtr="0">
                    <a:spAutoFit/>
                  </a:bodyPr>
                  <a:lstStyle/>
                  <a:p>
                    <a:pPr marL="0" lvl="0" indent="0" algn="ctr" rtl="0">
                      <a:lnSpc>
                        <a:spcPct val="115000"/>
                      </a:lnSpc>
                      <a:spcBef>
                        <a:spcPts val="0"/>
                      </a:spcBef>
                      <a:spcAft>
                        <a:spcPts val="0"/>
                      </a:spcAft>
                      <a:buNone/>
                    </a:pPr>
                    <a:r>
                      <a:rPr lang="en" sz="832">
                        <a:latin typeface="Montserrat"/>
                        <a:ea typeface="Montserrat"/>
                        <a:cs typeface="Montserrat"/>
                        <a:sym typeface="Montserrat"/>
                      </a:rPr>
                      <a:t>Net Present Value</a:t>
                    </a:r>
                    <a:endParaRPr sz="832">
                      <a:latin typeface="Montserrat"/>
                      <a:ea typeface="Montserrat"/>
                      <a:cs typeface="Montserrat"/>
                      <a:sym typeface="Montserrat"/>
                    </a:endParaRPr>
                  </a:p>
                </p:txBody>
              </p:sp>
              <p:sp>
                <p:nvSpPr>
                  <p:cNvPr id="285" name="Google Shape;285;p22"/>
                  <p:cNvSpPr txBox="1"/>
                  <p:nvPr/>
                </p:nvSpPr>
                <p:spPr>
                  <a:xfrm>
                    <a:off x="1752300" y="2726400"/>
                    <a:ext cx="833400" cy="354000"/>
                  </a:xfrm>
                  <a:prstGeom prst="rect">
                    <a:avLst/>
                  </a:prstGeom>
                  <a:noFill/>
                  <a:ln>
                    <a:noFill/>
                  </a:ln>
                </p:spPr>
                <p:txBody>
                  <a:bodyPr spcFirstLastPara="1" wrap="square" lIns="69200" tIns="69200" rIns="69200" bIns="69200" anchor="t" anchorCtr="0">
                    <a:spAutoFit/>
                  </a:bodyPr>
                  <a:lstStyle/>
                  <a:p>
                    <a:pPr marL="0" lvl="0" indent="0" algn="ctr" rtl="0">
                      <a:lnSpc>
                        <a:spcPct val="115000"/>
                      </a:lnSpc>
                      <a:spcBef>
                        <a:spcPts val="0"/>
                      </a:spcBef>
                      <a:spcAft>
                        <a:spcPts val="0"/>
                      </a:spcAft>
                      <a:buNone/>
                    </a:pPr>
                    <a:r>
                      <a:rPr lang="en" sz="832">
                        <a:latin typeface="Montserrat"/>
                        <a:ea typeface="Montserrat"/>
                        <a:cs typeface="Montserrat"/>
                        <a:sym typeface="Montserrat"/>
                      </a:rPr>
                      <a:t>Benefit</a:t>
                    </a:r>
                    <a:endParaRPr sz="832">
                      <a:latin typeface="Montserrat"/>
                      <a:ea typeface="Montserrat"/>
                      <a:cs typeface="Montserrat"/>
                      <a:sym typeface="Montserrat"/>
                    </a:endParaRPr>
                  </a:p>
                </p:txBody>
              </p:sp>
              <p:sp>
                <p:nvSpPr>
                  <p:cNvPr id="286" name="Google Shape;286;p22"/>
                  <p:cNvSpPr txBox="1"/>
                  <p:nvPr/>
                </p:nvSpPr>
                <p:spPr>
                  <a:xfrm>
                    <a:off x="2704825" y="2726400"/>
                    <a:ext cx="833400" cy="354000"/>
                  </a:xfrm>
                  <a:prstGeom prst="rect">
                    <a:avLst/>
                  </a:prstGeom>
                  <a:noFill/>
                  <a:ln>
                    <a:noFill/>
                  </a:ln>
                </p:spPr>
                <p:txBody>
                  <a:bodyPr spcFirstLastPara="1" wrap="square" lIns="69200" tIns="69200" rIns="69200" bIns="69200" anchor="t" anchorCtr="0">
                    <a:spAutoFit/>
                  </a:bodyPr>
                  <a:lstStyle/>
                  <a:p>
                    <a:pPr marL="0" lvl="0" indent="0" algn="ctr" rtl="0">
                      <a:lnSpc>
                        <a:spcPct val="115000"/>
                      </a:lnSpc>
                      <a:spcBef>
                        <a:spcPts val="0"/>
                      </a:spcBef>
                      <a:spcAft>
                        <a:spcPts val="0"/>
                      </a:spcAft>
                      <a:buNone/>
                    </a:pPr>
                    <a:r>
                      <a:rPr lang="en" sz="832">
                        <a:latin typeface="Montserrat"/>
                        <a:ea typeface="Montserrat"/>
                        <a:cs typeface="Montserrat"/>
                        <a:sym typeface="Montserrat"/>
                      </a:rPr>
                      <a:t>Cost</a:t>
                    </a:r>
                    <a:endParaRPr sz="832">
                      <a:latin typeface="Montserrat"/>
                      <a:ea typeface="Montserrat"/>
                      <a:cs typeface="Montserrat"/>
                      <a:sym typeface="Montserrat"/>
                    </a:endParaRPr>
                  </a:p>
                </p:txBody>
              </p:sp>
              <p:cxnSp>
                <p:nvCxnSpPr>
                  <p:cNvPr id="287" name="Google Shape;287;p22"/>
                  <p:cNvCxnSpPr/>
                  <p:nvPr/>
                </p:nvCxnSpPr>
                <p:spPr>
                  <a:xfrm>
                    <a:off x="1348825" y="2551150"/>
                    <a:ext cx="0" cy="227400"/>
                  </a:xfrm>
                  <a:prstGeom prst="straightConnector1">
                    <a:avLst/>
                  </a:prstGeom>
                  <a:noFill/>
                  <a:ln w="7225" cap="flat" cmpd="sng">
                    <a:solidFill>
                      <a:schemeClr val="dk1"/>
                    </a:solidFill>
                    <a:prstDash val="solid"/>
                    <a:round/>
                    <a:headEnd type="none" w="med" len="med"/>
                    <a:tailEnd type="triangle" w="med" len="med"/>
                  </a:ln>
                </p:spPr>
              </p:cxnSp>
              <p:cxnSp>
                <p:nvCxnSpPr>
                  <p:cNvPr id="288" name="Google Shape;288;p22"/>
                  <p:cNvCxnSpPr/>
                  <p:nvPr/>
                </p:nvCxnSpPr>
                <p:spPr>
                  <a:xfrm>
                    <a:off x="2169000" y="2545813"/>
                    <a:ext cx="0" cy="227400"/>
                  </a:xfrm>
                  <a:prstGeom prst="straightConnector1">
                    <a:avLst/>
                  </a:prstGeom>
                  <a:noFill/>
                  <a:ln w="7225" cap="flat" cmpd="sng">
                    <a:solidFill>
                      <a:schemeClr val="dk1"/>
                    </a:solidFill>
                    <a:prstDash val="solid"/>
                    <a:round/>
                    <a:headEnd type="none" w="med" len="med"/>
                    <a:tailEnd type="triangle" w="med" len="med"/>
                  </a:ln>
                </p:spPr>
              </p:cxnSp>
              <p:cxnSp>
                <p:nvCxnSpPr>
                  <p:cNvPr id="289" name="Google Shape;289;p22"/>
                  <p:cNvCxnSpPr/>
                  <p:nvPr/>
                </p:nvCxnSpPr>
                <p:spPr>
                  <a:xfrm>
                    <a:off x="3121525" y="2545800"/>
                    <a:ext cx="0" cy="227400"/>
                  </a:xfrm>
                  <a:prstGeom prst="straightConnector1">
                    <a:avLst/>
                  </a:prstGeom>
                  <a:noFill/>
                  <a:ln w="7225" cap="flat" cmpd="sng">
                    <a:solidFill>
                      <a:schemeClr val="dk1"/>
                    </a:solidFill>
                    <a:prstDash val="solid"/>
                    <a:round/>
                    <a:headEnd type="none" w="med" len="med"/>
                    <a:tailEnd type="triangle" w="med" len="med"/>
                  </a:ln>
                </p:spPr>
              </p:cxnSp>
            </p:grpSp>
            <p:sp>
              <p:nvSpPr>
                <p:cNvPr id="290" name="Google Shape;290;p22"/>
                <p:cNvSpPr/>
                <p:nvPr/>
              </p:nvSpPr>
              <p:spPr>
                <a:xfrm>
                  <a:off x="446850" y="1855175"/>
                  <a:ext cx="2575200" cy="393000"/>
                </a:xfrm>
                <a:prstGeom prst="rect">
                  <a:avLst/>
                </a:prstGeom>
                <a:noFill/>
                <a:ln w="7225" cap="flat" cmpd="sng">
                  <a:solidFill>
                    <a:schemeClr val="dk1"/>
                  </a:solidFill>
                  <a:prstDash val="solid"/>
                  <a:round/>
                  <a:headEnd type="none" w="sm" len="sm"/>
                  <a:tailEnd type="none" w="sm" len="sm"/>
                </a:ln>
              </p:spPr>
              <p:txBody>
                <a:bodyPr spcFirstLastPara="1" wrap="square" lIns="69200" tIns="69200" rIns="69200" bIns="69200" anchor="ctr" anchorCtr="0">
                  <a:noAutofit/>
                </a:bodyPr>
                <a:lstStyle/>
                <a:p>
                  <a:pPr marL="0" lvl="0" indent="0" algn="ctr" rtl="0">
                    <a:spcBef>
                      <a:spcPts val="0"/>
                    </a:spcBef>
                    <a:spcAft>
                      <a:spcPts val="0"/>
                    </a:spcAft>
                    <a:buNone/>
                  </a:pPr>
                  <a:endParaRPr sz="1059"/>
                </a:p>
              </p:txBody>
            </p:sp>
            <p:sp>
              <p:nvSpPr>
                <p:cNvPr id="291" name="Google Shape;291;p22"/>
                <p:cNvSpPr txBox="1"/>
                <p:nvPr/>
              </p:nvSpPr>
              <p:spPr>
                <a:xfrm>
                  <a:off x="2823725" y="1726953"/>
                  <a:ext cx="499200" cy="323100"/>
                </a:xfrm>
                <a:prstGeom prst="rect">
                  <a:avLst/>
                </a:prstGeom>
                <a:noFill/>
                <a:ln>
                  <a:noFill/>
                </a:ln>
              </p:spPr>
              <p:txBody>
                <a:bodyPr spcFirstLastPara="1" wrap="square" lIns="69200" tIns="69200" rIns="69200" bIns="69200" anchor="t" anchorCtr="0">
                  <a:spAutoFit/>
                </a:bodyPr>
                <a:lstStyle/>
                <a:p>
                  <a:pPr marL="0" lvl="0" indent="0" algn="ctr" rtl="0">
                    <a:lnSpc>
                      <a:spcPct val="115000"/>
                    </a:lnSpc>
                    <a:spcBef>
                      <a:spcPts val="0"/>
                    </a:spcBef>
                    <a:spcAft>
                      <a:spcPts val="0"/>
                    </a:spcAft>
                    <a:buNone/>
                  </a:pPr>
                  <a:r>
                    <a:rPr lang="en" sz="681"/>
                    <a:t>1</a:t>
                  </a:r>
                  <a:endParaRPr sz="681"/>
                </a:p>
              </p:txBody>
            </p:sp>
          </p:grpSp>
          <p:grpSp>
            <p:nvGrpSpPr>
              <p:cNvPr id="292" name="Google Shape;292;p22"/>
              <p:cNvGrpSpPr/>
              <p:nvPr/>
            </p:nvGrpSpPr>
            <p:grpSpPr>
              <a:xfrm>
                <a:off x="309375" y="3409500"/>
                <a:ext cx="2619300" cy="917525"/>
                <a:chOff x="309375" y="3409500"/>
                <a:chExt cx="2619300" cy="917525"/>
              </a:xfrm>
            </p:grpSpPr>
            <p:sp>
              <p:nvSpPr>
                <p:cNvPr id="293" name="Google Shape;293;p22"/>
                <p:cNvSpPr txBox="1"/>
                <p:nvPr/>
              </p:nvSpPr>
              <p:spPr>
                <a:xfrm>
                  <a:off x="309375" y="3409500"/>
                  <a:ext cx="2619300" cy="692700"/>
                </a:xfrm>
                <a:prstGeom prst="rect">
                  <a:avLst/>
                </a:prstGeom>
                <a:noFill/>
                <a:ln>
                  <a:noFill/>
                </a:ln>
              </p:spPr>
              <p:txBody>
                <a:bodyPr spcFirstLastPara="1" wrap="square" lIns="69200" tIns="69200" rIns="69200" bIns="69200" anchor="t" anchorCtr="0">
                  <a:spAutoFit/>
                </a:bodyPr>
                <a:lstStyle/>
                <a:p>
                  <a:pPr marL="0" lvl="0" indent="0" algn="ctr" rtl="0">
                    <a:spcBef>
                      <a:spcPts val="0"/>
                    </a:spcBef>
                    <a:spcAft>
                      <a:spcPts val="0"/>
                    </a:spcAft>
                    <a:buNone/>
                  </a:pPr>
                  <a:r>
                    <a:rPr lang="en" sz="832" b="1">
                      <a:solidFill>
                        <a:srgbClr val="999999"/>
                      </a:solidFill>
                      <a:latin typeface="Montserrat"/>
                      <a:ea typeface="Montserrat"/>
                      <a:cs typeface="Montserrat"/>
                      <a:sym typeface="Montserrat"/>
                    </a:rPr>
                    <a:t>Direct Benefit = </a:t>
                  </a:r>
                  <a:br>
                    <a:rPr lang="en" sz="832" b="1">
                      <a:solidFill>
                        <a:srgbClr val="999999"/>
                      </a:solidFill>
                      <a:latin typeface="Montserrat"/>
                      <a:ea typeface="Montserrat"/>
                      <a:cs typeface="Montserrat"/>
                      <a:sym typeface="Montserrat"/>
                    </a:rPr>
                  </a:br>
                  <a:r>
                    <a:rPr lang="en" sz="832" b="1">
                      <a:solidFill>
                        <a:srgbClr val="999999"/>
                      </a:solidFill>
                      <a:latin typeface="Montserrat"/>
                      <a:ea typeface="Montserrat"/>
                      <a:cs typeface="Montserrat"/>
                      <a:sym typeface="Montserrat"/>
                    </a:rPr>
                    <a:t>Avoided Expected Annual Damage (EAD)</a:t>
                  </a:r>
                  <a:endParaRPr sz="832" b="1">
                    <a:solidFill>
                      <a:srgbClr val="999999"/>
                    </a:solidFill>
                    <a:latin typeface="Montserrat"/>
                    <a:ea typeface="Montserrat"/>
                    <a:cs typeface="Montserrat"/>
                    <a:sym typeface="Montserrat"/>
                  </a:endParaRPr>
                </a:p>
              </p:txBody>
            </p:sp>
            <p:sp>
              <p:nvSpPr>
                <p:cNvPr id="294" name="Google Shape;294;p22"/>
                <p:cNvSpPr/>
                <p:nvPr/>
              </p:nvSpPr>
              <p:spPr>
                <a:xfrm>
                  <a:off x="844350" y="4039925"/>
                  <a:ext cx="1521600" cy="287100"/>
                </a:xfrm>
                <a:prstGeom prst="rect">
                  <a:avLst/>
                </a:prstGeom>
                <a:noFill/>
                <a:ln w="7225" cap="flat" cmpd="sng">
                  <a:solidFill>
                    <a:srgbClr val="999999"/>
                  </a:solidFill>
                  <a:prstDash val="solid"/>
                  <a:round/>
                  <a:headEnd type="none" w="sm" len="sm"/>
                  <a:tailEnd type="none" w="sm" len="sm"/>
                </a:ln>
              </p:spPr>
              <p:txBody>
                <a:bodyPr spcFirstLastPara="1" wrap="square" lIns="69200" tIns="69200" rIns="69200" bIns="69200" anchor="ctr" anchorCtr="0">
                  <a:noAutofit/>
                </a:bodyPr>
                <a:lstStyle/>
                <a:p>
                  <a:pPr marL="0" lvl="0" indent="0" algn="ctr" rtl="0">
                    <a:spcBef>
                      <a:spcPts val="0"/>
                    </a:spcBef>
                    <a:spcAft>
                      <a:spcPts val="0"/>
                    </a:spcAft>
                    <a:buNone/>
                  </a:pPr>
                  <a:endParaRPr sz="1059"/>
                </a:p>
              </p:txBody>
            </p:sp>
            <p:sp>
              <p:nvSpPr>
                <p:cNvPr id="295" name="Google Shape;295;p22"/>
                <p:cNvSpPr txBox="1"/>
                <p:nvPr/>
              </p:nvSpPr>
              <p:spPr>
                <a:xfrm>
                  <a:off x="2175325" y="3909178"/>
                  <a:ext cx="499200" cy="292500"/>
                </a:xfrm>
                <a:prstGeom prst="rect">
                  <a:avLst/>
                </a:prstGeom>
                <a:noFill/>
                <a:ln>
                  <a:noFill/>
                </a:ln>
              </p:spPr>
              <p:txBody>
                <a:bodyPr spcFirstLastPara="1" wrap="square" lIns="69200" tIns="69200" rIns="69200" bIns="69200" anchor="t" anchorCtr="0">
                  <a:spAutoFit/>
                </a:bodyPr>
                <a:lstStyle/>
                <a:p>
                  <a:pPr marL="0" lvl="0" indent="0" algn="ctr" rtl="0">
                    <a:lnSpc>
                      <a:spcPct val="115000"/>
                    </a:lnSpc>
                    <a:spcBef>
                      <a:spcPts val="0"/>
                    </a:spcBef>
                    <a:spcAft>
                      <a:spcPts val="0"/>
                    </a:spcAft>
                    <a:buNone/>
                  </a:pPr>
                  <a:r>
                    <a:rPr lang="en" sz="529">
                      <a:solidFill>
                        <a:srgbClr val="999999"/>
                      </a:solidFill>
                    </a:rPr>
                    <a:t>2</a:t>
                  </a:r>
                  <a:endParaRPr sz="529">
                    <a:solidFill>
                      <a:srgbClr val="999999"/>
                    </a:solidFill>
                  </a:endParaRPr>
                </a:p>
              </p:txBody>
            </p:sp>
          </p:grpSp>
        </p:grpSp>
        <p:sp>
          <p:nvSpPr>
            <p:cNvPr id="296" name="Google Shape;296;p22"/>
            <p:cNvSpPr/>
            <p:nvPr/>
          </p:nvSpPr>
          <p:spPr>
            <a:xfrm>
              <a:off x="5156875" y="594275"/>
              <a:ext cx="2868600" cy="3768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69200" tIns="69200" rIns="69200" bIns="69200" anchor="ctr" anchorCtr="0">
              <a:noAutofit/>
            </a:bodyPr>
            <a:lstStyle/>
            <a:p>
              <a:pPr marL="0" lvl="0" indent="0" algn="ctr" rtl="0">
                <a:spcBef>
                  <a:spcPts val="0"/>
                </a:spcBef>
                <a:spcAft>
                  <a:spcPts val="0"/>
                </a:spcAft>
                <a:buNone/>
              </a:pPr>
              <a:r>
                <a:rPr lang="en" sz="908" b="1">
                  <a:solidFill>
                    <a:srgbClr val="101010"/>
                  </a:solidFill>
                  <a:latin typeface="Montserrat"/>
                  <a:ea typeface="Montserrat"/>
                  <a:cs typeface="Montserrat"/>
                  <a:sym typeface="Montserrat"/>
                </a:rPr>
                <a:t>CBA Reference</a:t>
              </a:r>
              <a:endParaRPr sz="908" b="1">
                <a:solidFill>
                  <a:srgbClr val="101010"/>
                </a:solidFill>
                <a:latin typeface="Montserrat"/>
                <a:ea typeface="Montserrat"/>
                <a:cs typeface="Montserrat"/>
                <a:sym typeface="Montserrat"/>
              </a:endParaRPr>
            </a:p>
          </p:txBody>
        </p:sp>
      </p:grpSp>
      <p:sp>
        <p:nvSpPr>
          <p:cNvPr id="297" name="Google Shape;297;p22"/>
          <p:cNvSpPr txBox="1"/>
          <p:nvPr/>
        </p:nvSpPr>
        <p:spPr>
          <a:xfrm>
            <a:off x="6924750" y="3745130"/>
            <a:ext cx="18063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900">
                <a:solidFill>
                  <a:schemeClr val="dk1"/>
                </a:solidFill>
                <a:latin typeface="Montserrat"/>
                <a:ea typeface="Montserrat"/>
                <a:cs typeface="Montserrat"/>
                <a:sym typeface="Montserrat"/>
              </a:rPr>
              <a:t>To secure public funding, the documents will be channeled via Musrenbang (from RT/RW to sub-district level) to be formally included in regional planning instruments such as RKPD and/or RPJMD.</a:t>
            </a:r>
            <a:endParaRPr sz="1300">
              <a:latin typeface="Montserrat"/>
              <a:ea typeface="Montserrat"/>
              <a:cs typeface="Montserrat"/>
              <a:sym typeface="Montserrat"/>
            </a:endParaRPr>
          </a:p>
        </p:txBody>
      </p:sp>
      <p:sp>
        <p:nvSpPr>
          <p:cNvPr id="298" name="Google Shape;298;p22"/>
          <p:cNvSpPr txBox="1"/>
          <p:nvPr/>
        </p:nvSpPr>
        <p:spPr>
          <a:xfrm>
            <a:off x="6924750" y="2280649"/>
            <a:ext cx="18063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900">
                <a:solidFill>
                  <a:schemeClr val="dk1"/>
                </a:solidFill>
                <a:latin typeface="Montserrat"/>
                <a:ea typeface="Montserrat"/>
                <a:cs typeface="Montserrat"/>
                <a:sym typeface="Montserrat"/>
              </a:rPr>
              <a:t>With support of the documents, enterprises can clearly see and experience the benefits of their contributions, as investments are linked to tangible improvements in the surrounding area.</a:t>
            </a:r>
            <a:endParaRPr sz="1300"/>
          </a:p>
        </p:txBody>
      </p:sp>
      <p:sp>
        <p:nvSpPr>
          <p:cNvPr id="299" name="Google Shape;299;p22"/>
          <p:cNvSpPr txBox="1"/>
          <p:nvPr/>
        </p:nvSpPr>
        <p:spPr>
          <a:xfrm>
            <a:off x="6924750" y="1173407"/>
            <a:ext cx="1806300" cy="1154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900">
                <a:solidFill>
                  <a:schemeClr val="dk1"/>
                </a:solidFill>
                <a:latin typeface="Montserrat"/>
                <a:ea typeface="Montserrat"/>
                <a:cs typeface="Montserrat"/>
                <a:sym typeface="Montserrat"/>
              </a:rPr>
              <a:t>The documents will enable CSR contributions to be appropriately targeted, ensuring company funds directly address community and environmental priorities.</a:t>
            </a:r>
            <a:endParaRPr sz="1300"/>
          </a:p>
        </p:txBody>
      </p:sp>
      <p:sp>
        <p:nvSpPr>
          <p:cNvPr id="300" name="Google Shape;300;p22"/>
          <p:cNvSpPr/>
          <p:nvPr/>
        </p:nvSpPr>
        <p:spPr>
          <a:xfrm>
            <a:off x="4663350" y="1259000"/>
            <a:ext cx="722700" cy="2204100"/>
          </a:xfrm>
          <a:prstGeom prst="roundRect">
            <a:avLst>
              <a:gd name="adj" fmla="val 9305"/>
            </a:avLst>
          </a:prstGeom>
          <a:solidFill>
            <a:srgbClr val="F9B314"/>
          </a:solidFill>
          <a:ln w="9525" cap="flat" cmpd="sng">
            <a:solidFill>
              <a:srgbClr val="F9B31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101010"/>
                </a:solidFill>
                <a:latin typeface="Montserrat"/>
                <a:ea typeface="Montserrat"/>
                <a:cs typeface="Montserrat"/>
                <a:sym typeface="Montserrat"/>
              </a:rPr>
              <a:t>Private Sector</a:t>
            </a:r>
            <a:endParaRPr sz="1000" b="1">
              <a:solidFill>
                <a:srgbClr val="101010"/>
              </a:solidFill>
              <a:latin typeface="Montserrat"/>
              <a:ea typeface="Montserrat"/>
              <a:cs typeface="Montserrat"/>
              <a:sym typeface="Montserrat"/>
            </a:endParaRPr>
          </a:p>
        </p:txBody>
      </p:sp>
      <p:sp>
        <p:nvSpPr>
          <p:cNvPr id="301" name="Google Shape;301;p22"/>
          <p:cNvSpPr/>
          <p:nvPr/>
        </p:nvSpPr>
        <p:spPr>
          <a:xfrm>
            <a:off x="4663350" y="3825226"/>
            <a:ext cx="722700" cy="11133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101010"/>
                </a:solidFill>
                <a:latin typeface="Montserrat"/>
                <a:ea typeface="Montserrat"/>
                <a:cs typeface="Montserrat"/>
                <a:sym typeface="Montserrat"/>
              </a:rPr>
              <a:t>Public Sector</a:t>
            </a:r>
            <a:endParaRPr sz="1000" b="1">
              <a:solidFill>
                <a:srgbClr val="101010"/>
              </a:solidFill>
              <a:latin typeface="Montserrat"/>
              <a:ea typeface="Montserrat"/>
              <a:cs typeface="Montserrat"/>
              <a:sym typeface="Montserrat"/>
            </a:endParaRPr>
          </a:p>
        </p:txBody>
      </p:sp>
      <p:sp>
        <p:nvSpPr>
          <p:cNvPr id="302" name="Google Shape;302;p22"/>
          <p:cNvSpPr/>
          <p:nvPr/>
        </p:nvSpPr>
        <p:spPr>
          <a:xfrm>
            <a:off x="5508450" y="1259001"/>
            <a:ext cx="1289400" cy="9795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a:ea typeface="Montserrat"/>
                <a:cs typeface="Montserrat"/>
                <a:sym typeface="Montserrat"/>
              </a:rPr>
              <a:t>Corporate Social Responsibility</a:t>
            </a:r>
            <a:endParaRPr sz="1000">
              <a:latin typeface="Montserrat"/>
              <a:ea typeface="Montserrat"/>
              <a:cs typeface="Montserrat"/>
              <a:sym typeface="Montserrat"/>
            </a:endParaRPr>
          </a:p>
        </p:txBody>
      </p:sp>
      <p:sp>
        <p:nvSpPr>
          <p:cNvPr id="303" name="Google Shape;303;p22"/>
          <p:cNvSpPr/>
          <p:nvPr/>
        </p:nvSpPr>
        <p:spPr>
          <a:xfrm>
            <a:off x="5547950" y="3825225"/>
            <a:ext cx="1289400" cy="11133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a:ea typeface="Montserrat"/>
                <a:cs typeface="Montserrat"/>
                <a:sym typeface="Montserrat"/>
              </a:rPr>
              <a:t>Through Musrenbang</a:t>
            </a:r>
            <a:endParaRPr sz="1000">
              <a:latin typeface="Montserrat"/>
              <a:ea typeface="Montserrat"/>
              <a:cs typeface="Montserrat"/>
              <a:sym typeface="Montserrat"/>
            </a:endParaRPr>
          </a:p>
        </p:txBody>
      </p:sp>
      <p:sp>
        <p:nvSpPr>
          <p:cNvPr id="304" name="Google Shape;304;p22"/>
          <p:cNvSpPr/>
          <p:nvPr/>
        </p:nvSpPr>
        <p:spPr>
          <a:xfrm>
            <a:off x="5314802" y="735450"/>
            <a:ext cx="2723700" cy="2853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69200" tIns="69200" rIns="69200" bIns="69200" anchor="ctr" anchorCtr="0">
            <a:noAutofit/>
          </a:bodyPr>
          <a:lstStyle/>
          <a:p>
            <a:pPr marL="0" lvl="0" indent="0" algn="ctr" rtl="0">
              <a:spcBef>
                <a:spcPts val="0"/>
              </a:spcBef>
              <a:spcAft>
                <a:spcPts val="0"/>
              </a:spcAft>
              <a:buNone/>
            </a:pPr>
            <a:r>
              <a:rPr lang="en" sz="1108" b="1">
                <a:solidFill>
                  <a:srgbClr val="101010"/>
                </a:solidFill>
                <a:latin typeface="Montserrat"/>
                <a:ea typeface="Montserrat"/>
                <a:cs typeface="Montserrat"/>
                <a:sym typeface="Montserrat"/>
              </a:rPr>
              <a:t>Options for Financing Sources</a:t>
            </a:r>
            <a:endParaRPr sz="1108" b="1">
              <a:solidFill>
                <a:srgbClr val="101010"/>
              </a:solidFill>
              <a:latin typeface="Montserrat"/>
              <a:ea typeface="Montserrat"/>
              <a:cs typeface="Montserrat"/>
              <a:sym typeface="Montserrat"/>
            </a:endParaRPr>
          </a:p>
        </p:txBody>
      </p:sp>
      <p:sp>
        <p:nvSpPr>
          <p:cNvPr id="305" name="Google Shape;305;p22"/>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r>
              <a:rPr lang="en"/>
              <a:t> - 12</a:t>
            </a:r>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23"/>
          <p:cNvPicPr preferRelativeResize="0"/>
          <p:nvPr/>
        </p:nvPicPr>
        <p:blipFill rotWithShape="1">
          <a:blip r:embed="rId3">
            <a:alphaModFix amt="10000"/>
          </a:blip>
          <a:srcRect l="13363" r="1246"/>
          <a:stretch/>
        </p:blipFill>
        <p:spPr>
          <a:xfrm flipH="1">
            <a:off x="0" y="0"/>
            <a:ext cx="9144000" cy="5143500"/>
          </a:xfrm>
          <a:prstGeom prst="rect">
            <a:avLst/>
          </a:prstGeom>
          <a:noFill/>
          <a:ln>
            <a:noFill/>
          </a:ln>
        </p:spPr>
      </p:pic>
      <p:sp>
        <p:nvSpPr>
          <p:cNvPr id="311" name="Google Shape;311;p23"/>
          <p:cNvSpPr txBox="1"/>
          <p:nvPr/>
        </p:nvSpPr>
        <p:spPr>
          <a:xfrm>
            <a:off x="210125" y="175525"/>
            <a:ext cx="4574700" cy="347100"/>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 sz="2400" b="1">
                <a:solidFill>
                  <a:srgbClr val="1211CA"/>
                </a:solidFill>
                <a:latin typeface="Montserrat Black"/>
                <a:ea typeface="Montserrat Black"/>
                <a:cs typeface="Montserrat Black"/>
                <a:sym typeface="Montserrat Black"/>
              </a:rPr>
              <a:t>Conclusion &amp; </a:t>
            </a:r>
            <a:r>
              <a:rPr lang="en" sz="2400" b="1">
                <a:solidFill>
                  <a:srgbClr val="F9B314"/>
                </a:solidFill>
                <a:latin typeface="Montserrat Black"/>
                <a:ea typeface="Montserrat Black"/>
                <a:cs typeface="Montserrat Black"/>
                <a:sym typeface="Montserrat Black"/>
              </a:rPr>
              <a:t>What’s Next?</a:t>
            </a:r>
            <a:endParaRPr sz="2400">
              <a:solidFill>
                <a:srgbClr val="F9B314"/>
              </a:solidFill>
            </a:endParaRPr>
          </a:p>
        </p:txBody>
      </p:sp>
      <p:sp>
        <p:nvSpPr>
          <p:cNvPr id="312" name="Google Shape;312;p23"/>
          <p:cNvSpPr txBox="1"/>
          <p:nvPr/>
        </p:nvSpPr>
        <p:spPr>
          <a:xfrm>
            <a:off x="210125" y="1086375"/>
            <a:ext cx="5851800" cy="938100"/>
          </a:xfrm>
          <a:prstGeom prst="rect">
            <a:avLst/>
          </a:prstGeom>
          <a:noFill/>
          <a:ln>
            <a:noFill/>
          </a:ln>
        </p:spPr>
        <p:txBody>
          <a:bodyPr spcFirstLastPara="1" wrap="square" lIns="91425" tIns="91425" rIns="91425" bIns="91425" anchor="t" anchorCtr="0">
            <a:spAutoFit/>
          </a:bodyPr>
          <a:lstStyle/>
          <a:p>
            <a:pPr marL="171450" lvl="0" indent="-127000" algn="just"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In order to reach a more sustainable coastal resilience, </a:t>
            </a:r>
            <a:r>
              <a:rPr lang="en" sz="1100" b="1">
                <a:latin typeface="Montserrat"/>
                <a:ea typeface="Montserrat"/>
                <a:cs typeface="Montserrat"/>
                <a:sym typeface="Montserrat"/>
              </a:rPr>
              <a:t>socio-economic system and </a:t>
            </a:r>
            <a:r>
              <a:rPr lang="en" sz="1100" b="1">
                <a:solidFill>
                  <a:schemeClr val="dk1"/>
                </a:solidFill>
                <a:latin typeface="Montserrat"/>
                <a:ea typeface="Montserrat"/>
                <a:cs typeface="Montserrat"/>
                <a:sym typeface="Montserrat"/>
              </a:rPr>
              <a:t>natural system</a:t>
            </a:r>
            <a:r>
              <a:rPr lang="en" sz="1100" b="1">
                <a:latin typeface="Montserrat"/>
                <a:ea typeface="Montserrat"/>
                <a:cs typeface="Montserrat"/>
                <a:sym typeface="Montserrat"/>
              </a:rPr>
              <a:t> </a:t>
            </a:r>
            <a:r>
              <a:rPr lang="en" sz="1100">
                <a:latin typeface="Montserrat"/>
                <a:ea typeface="Montserrat"/>
                <a:cs typeface="Montserrat"/>
                <a:sym typeface="Montserrat"/>
              </a:rPr>
              <a:t>needed to be mutually enhanced.</a:t>
            </a:r>
            <a:endParaRPr sz="1100">
              <a:latin typeface="Montserrat"/>
              <a:ea typeface="Montserrat"/>
              <a:cs typeface="Montserrat"/>
              <a:sym typeface="Montserrat"/>
            </a:endParaRPr>
          </a:p>
          <a:p>
            <a:pPr marL="171450" lvl="0" indent="-127000" algn="just"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Thus, a </a:t>
            </a:r>
            <a:r>
              <a:rPr lang="en" sz="1100" b="1">
                <a:latin typeface="Montserrat"/>
                <a:ea typeface="Montserrat"/>
                <a:cs typeface="Montserrat"/>
                <a:sym typeface="Montserrat"/>
              </a:rPr>
              <a:t>bottom-up approach</a:t>
            </a:r>
            <a:r>
              <a:rPr lang="en" sz="1100">
                <a:latin typeface="Montserrat"/>
                <a:ea typeface="Montserrat"/>
                <a:cs typeface="Montserrat"/>
                <a:sym typeface="Montserrat"/>
              </a:rPr>
              <a:t> through Kampung Cooperatives is important to complement primary measures.</a:t>
            </a:r>
            <a:endParaRPr sz="1100">
              <a:latin typeface="Montserrat"/>
              <a:ea typeface="Montserrat"/>
              <a:cs typeface="Montserrat"/>
              <a:sym typeface="Montserrat"/>
            </a:endParaRPr>
          </a:p>
        </p:txBody>
      </p:sp>
      <p:sp>
        <p:nvSpPr>
          <p:cNvPr id="313" name="Google Shape;313;p23"/>
          <p:cNvSpPr txBox="1">
            <a:spLocks noGrp="1"/>
          </p:cNvSpPr>
          <p:nvPr>
            <p:ph type="body" idx="4294967295"/>
          </p:nvPr>
        </p:nvSpPr>
        <p:spPr>
          <a:xfrm>
            <a:off x="210125" y="2127538"/>
            <a:ext cx="2438700" cy="376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b="1">
                <a:solidFill>
                  <a:srgbClr val="1211CA"/>
                </a:solidFill>
                <a:latin typeface="Montserrat"/>
                <a:ea typeface="Montserrat"/>
                <a:cs typeface="Montserrat"/>
                <a:sym typeface="Montserrat"/>
              </a:rPr>
              <a:t>Proposed Scheme</a:t>
            </a:r>
            <a:endParaRPr sz="1400" b="1">
              <a:solidFill>
                <a:srgbClr val="1211CA"/>
              </a:solidFill>
              <a:latin typeface="Montserrat"/>
              <a:ea typeface="Montserrat"/>
              <a:cs typeface="Montserrat"/>
              <a:sym typeface="Montserrat"/>
            </a:endParaRPr>
          </a:p>
        </p:txBody>
      </p:sp>
      <p:sp>
        <p:nvSpPr>
          <p:cNvPr id="314" name="Google Shape;314;p23"/>
          <p:cNvSpPr txBox="1"/>
          <p:nvPr/>
        </p:nvSpPr>
        <p:spPr>
          <a:xfrm>
            <a:off x="210125" y="2436513"/>
            <a:ext cx="5851800" cy="1132800"/>
          </a:xfrm>
          <a:prstGeom prst="rect">
            <a:avLst/>
          </a:prstGeom>
          <a:noFill/>
          <a:ln>
            <a:noFill/>
          </a:ln>
        </p:spPr>
        <p:txBody>
          <a:bodyPr spcFirstLastPara="1" wrap="square" lIns="91425" tIns="91425" rIns="91425" bIns="91425" anchor="t" anchorCtr="0">
            <a:spAutoFit/>
          </a:bodyPr>
          <a:lstStyle/>
          <a:p>
            <a:pPr marL="171450" lvl="0" indent="-127000" algn="just"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Facilitating and engaging Kampung Cooperatives to produce a </a:t>
            </a:r>
            <a:r>
              <a:rPr lang="en" sz="1100" b="1">
                <a:latin typeface="Montserrat"/>
                <a:ea typeface="Montserrat"/>
                <a:cs typeface="Montserrat"/>
                <a:sym typeface="Montserrat"/>
              </a:rPr>
              <a:t>Resilient Project List </a:t>
            </a:r>
            <a:r>
              <a:rPr lang="en" sz="1100">
                <a:latin typeface="Montserrat"/>
                <a:ea typeface="Montserrat"/>
                <a:cs typeface="Montserrat"/>
                <a:sym typeface="Montserrat"/>
              </a:rPr>
              <a:t>alongside its</a:t>
            </a:r>
            <a:r>
              <a:rPr lang="en" sz="1100" b="1">
                <a:latin typeface="Montserrat"/>
                <a:ea typeface="Montserrat"/>
                <a:cs typeface="Montserrat"/>
                <a:sym typeface="Montserrat"/>
              </a:rPr>
              <a:t> Cost Benefit Analysis (CBA)</a:t>
            </a:r>
            <a:endParaRPr sz="1100" b="1">
              <a:latin typeface="Montserrat"/>
              <a:ea typeface="Montserrat"/>
              <a:cs typeface="Montserrat"/>
              <a:sym typeface="Montserrat"/>
            </a:endParaRPr>
          </a:p>
          <a:p>
            <a:pPr marL="171450" lvl="0" indent="-127000" algn="just"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The Resilient Project List and CBA is a </a:t>
            </a:r>
            <a:r>
              <a:rPr lang="en" sz="1100" b="1">
                <a:latin typeface="Montserrat"/>
                <a:ea typeface="Montserrat"/>
                <a:cs typeface="Montserrat"/>
                <a:sym typeface="Montserrat"/>
              </a:rPr>
              <a:t>planning document collectively produced by the local</a:t>
            </a:r>
            <a:r>
              <a:rPr lang="en" sz="1100">
                <a:latin typeface="Montserrat"/>
                <a:ea typeface="Montserrat"/>
                <a:cs typeface="Montserrat"/>
                <a:sym typeface="Montserrat"/>
              </a:rPr>
              <a:t>, and will be used to engage both private and public sector to contribute through various financing means.</a:t>
            </a:r>
            <a:endParaRPr sz="1100">
              <a:latin typeface="Montserrat"/>
              <a:ea typeface="Montserrat"/>
              <a:cs typeface="Montserrat"/>
              <a:sym typeface="Montserrat"/>
            </a:endParaRPr>
          </a:p>
        </p:txBody>
      </p:sp>
      <p:sp>
        <p:nvSpPr>
          <p:cNvPr id="315" name="Google Shape;315;p23"/>
          <p:cNvSpPr txBox="1">
            <a:spLocks noGrp="1"/>
          </p:cNvSpPr>
          <p:nvPr>
            <p:ph type="body" idx="4294967295"/>
          </p:nvPr>
        </p:nvSpPr>
        <p:spPr>
          <a:xfrm>
            <a:off x="210125" y="793125"/>
            <a:ext cx="2070900" cy="376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b="1">
                <a:solidFill>
                  <a:srgbClr val="1211CA"/>
                </a:solidFill>
                <a:latin typeface="Montserrat"/>
                <a:ea typeface="Montserrat"/>
                <a:cs typeface="Montserrat"/>
                <a:sym typeface="Montserrat"/>
              </a:rPr>
              <a:t>Problem Statement</a:t>
            </a:r>
            <a:endParaRPr sz="1400" b="1">
              <a:solidFill>
                <a:srgbClr val="1211CA"/>
              </a:solidFill>
              <a:latin typeface="Montserrat"/>
              <a:ea typeface="Montserrat"/>
              <a:cs typeface="Montserrat"/>
              <a:sym typeface="Montserrat"/>
            </a:endParaRPr>
          </a:p>
        </p:txBody>
      </p:sp>
      <p:sp>
        <p:nvSpPr>
          <p:cNvPr id="316" name="Google Shape;316;p23"/>
          <p:cNvSpPr txBox="1">
            <a:spLocks noGrp="1"/>
          </p:cNvSpPr>
          <p:nvPr>
            <p:ph type="body" idx="4294967295"/>
          </p:nvPr>
        </p:nvSpPr>
        <p:spPr>
          <a:xfrm>
            <a:off x="210125" y="3638954"/>
            <a:ext cx="2438700" cy="376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b="1">
                <a:solidFill>
                  <a:srgbClr val="F9B314"/>
                </a:solidFill>
                <a:latin typeface="Montserrat"/>
                <a:ea typeface="Montserrat"/>
                <a:cs typeface="Montserrat"/>
                <a:sym typeface="Montserrat"/>
              </a:rPr>
              <a:t>Potential Next Steps</a:t>
            </a:r>
            <a:endParaRPr sz="1400" b="1">
              <a:solidFill>
                <a:srgbClr val="F9B314"/>
              </a:solidFill>
              <a:latin typeface="Montserrat"/>
              <a:ea typeface="Montserrat"/>
              <a:cs typeface="Montserrat"/>
              <a:sym typeface="Montserrat"/>
            </a:endParaRPr>
          </a:p>
        </p:txBody>
      </p:sp>
      <p:pic>
        <p:nvPicPr>
          <p:cNvPr id="317" name="Google Shape;317;p23" title="12121.png"/>
          <p:cNvPicPr preferRelativeResize="0"/>
          <p:nvPr/>
        </p:nvPicPr>
        <p:blipFill>
          <a:blip r:embed="rId4">
            <a:alphaModFix/>
          </a:blip>
          <a:stretch>
            <a:fillRect/>
          </a:stretch>
        </p:blipFill>
        <p:spPr>
          <a:xfrm>
            <a:off x="6462950" y="1169913"/>
            <a:ext cx="2681050" cy="1994134"/>
          </a:xfrm>
          <a:prstGeom prst="rect">
            <a:avLst/>
          </a:prstGeom>
          <a:noFill/>
          <a:ln>
            <a:noFill/>
          </a:ln>
        </p:spPr>
      </p:pic>
      <p:pic>
        <p:nvPicPr>
          <p:cNvPr id="318" name="Google Shape;318;p23" title="www.png"/>
          <p:cNvPicPr preferRelativeResize="0"/>
          <p:nvPr/>
        </p:nvPicPr>
        <p:blipFill rotWithShape="1">
          <a:blip r:embed="rId5">
            <a:alphaModFix/>
          </a:blip>
          <a:srcRect t="24823" b="15346"/>
          <a:stretch/>
        </p:blipFill>
        <p:spPr>
          <a:xfrm>
            <a:off x="6466400" y="0"/>
            <a:ext cx="2674150" cy="1193100"/>
          </a:xfrm>
          <a:prstGeom prst="rect">
            <a:avLst/>
          </a:prstGeom>
          <a:noFill/>
          <a:ln>
            <a:noFill/>
          </a:ln>
        </p:spPr>
      </p:pic>
      <p:sp>
        <p:nvSpPr>
          <p:cNvPr id="319" name="Google Shape;319;p23"/>
          <p:cNvSpPr txBox="1"/>
          <p:nvPr/>
        </p:nvSpPr>
        <p:spPr>
          <a:xfrm>
            <a:off x="210125" y="3965625"/>
            <a:ext cx="5766300" cy="743400"/>
          </a:xfrm>
          <a:prstGeom prst="rect">
            <a:avLst/>
          </a:prstGeom>
          <a:noFill/>
          <a:ln>
            <a:noFill/>
          </a:ln>
        </p:spPr>
        <p:txBody>
          <a:bodyPr spcFirstLastPara="1" wrap="square" lIns="91425" tIns="91425" rIns="91425" bIns="91425" anchor="t" anchorCtr="0">
            <a:spAutoFit/>
          </a:bodyPr>
          <a:lstStyle/>
          <a:p>
            <a:pPr marL="171450" lvl="0" indent="-127000" algn="just"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Monitoring &amp; Evaluation scheme needed to be developed.</a:t>
            </a:r>
            <a:endParaRPr sz="1100">
              <a:latin typeface="Montserrat"/>
              <a:ea typeface="Montserrat"/>
              <a:cs typeface="Montserrat"/>
              <a:sym typeface="Montserrat"/>
            </a:endParaRPr>
          </a:p>
          <a:p>
            <a:pPr marL="171450" lvl="0" indent="-127000" algn="just"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Bridging Kampung Cooperatives and Neighborhood Administrative System (RT/RW).</a:t>
            </a:r>
            <a:endParaRPr sz="1100">
              <a:latin typeface="Montserrat"/>
              <a:ea typeface="Montserrat"/>
              <a:cs typeface="Montserrat"/>
              <a:sym typeface="Montserrat"/>
            </a:endParaRPr>
          </a:p>
        </p:txBody>
      </p:sp>
      <p:pic>
        <p:nvPicPr>
          <p:cNvPr id="320" name="Google Shape;320;p23" title="rapat.png"/>
          <p:cNvPicPr preferRelativeResize="0"/>
          <p:nvPr/>
        </p:nvPicPr>
        <p:blipFill>
          <a:blip r:embed="rId6">
            <a:alphaModFix/>
          </a:blip>
          <a:stretch>
            <a:fillRect/>
          </a:stretch>
        </p:blipFill>
        <p:spPr>
          <a:xfrm>
            <a:off x="6469825" y="3152944"/>
            <a:ext cx="2674175" cy="2008213"/>
          </a:xfrm>
          <a:prstGeom prst="rect">
            <a:avLst/>
          </a:prstGeom>
          <a:noFill/>
          <a:ln>
            <a:noFill/>
          </a:ln>
        </p:spPr>
      </p:pic>
      <p:sp>
        <p:nvSpPr>
          <p:cNvPr id="321" name="Google Shape;321;p23"/>
          <p:cNvSpPr txBox="1"/>
          <p:nvPr/>
        </p:nvSpPr>
        <p:spPr>
          <a:xfrm>
            <a:off x="1591975" y="4536483"/>
            <a:ext cx="4901100" cy="554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1200"/>
              </a:spcAft>
              <a:buNone/>
            </a:pPr>
            <a:r>
              <a:rPr lang="en" sz="800">
                <a:solidFill>
                  <a:schemeClr val="dk2"/>
                </a:solidFill>
                <a:latin typeface="Montserrat"/>
                <a:ea typeface="Montserrat"/>
                <a:cs typeface="Montserrat"/>
                <a:sym typeface="Montserrat"/>
              </a:rPr>
              <a:t>Images:</a:t>
            </a:r>
            <a:br>
              <a:rPr lang="en" sz="800">
                <a:solidFill>
                  <a:schemeClr val="dk2"/>
                </a:solidFill>
                <a:latin typeface="Montserrat"/>
                <a:ea typeface="Montserrat"/>
                <a:cs typeface="Montserrat"/>
                <a:sym typeface="Montserrat"/>
              </a:rPr>
            </a:br>
            <a:r>
              <a:rPr lang="en" sz="800">
                <a:solidFill>
                  <a:schemeClr val="dk2"/>
                </a:solidFill>
                <a:latin typeface="Montserrat"/>
                <a:ea typeface="Montserrat"/>
                <a:cs typeface="Montserrat"/>
                <a:sym typeface="Montserrat"/>
              </a:rPr>
              <a:t>Asian Coalition for Housing Rights. (2019). Kampung Tongkol: Case Studies of Collective Housing in Asian Cities Series. http://www.achr.net/upload/downloads/file_230731123736.pdf</a:t>
            </a:r>
            <a:endParaRPr/>
          </a:p>
        </p:txBody>
      </p:sp>
      <p:sp>
        <p:nvSpPr>
          <p:cNvPr id="322" name="Google Shape;322;p23"/>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r>
              <a:rPr lang="en"/>
              <a:t> - 12</a:t>
            </a:r>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24" title="grafik prioritas-01.png"/>
          <p:cNvPicPr preferRelativeResize="0"/>
          <p:nvPr/>
        </p:nvPicPr>
        <p:blipFill rotWithShape="1">
          <a:blip r:embed="rId3">
            <a:alphaModFix/>
          </a:blip>
          <a:srcRect t="13281" r="48846" b="14495"/>
          <a:stretch/>
        </p:blipFill>
        <p:spPr>
          <a:xfrm>
            <a:off x="228600" y="2495550"/>
            <a:ext cx="3238313" cy="2571751"/>
          </a:xfrm>
          <a:prstGeom prst="rect">
            <a:avLst/>
          </a:prstGeom>
          <a:noFill/>
          <a:ln>
            <a:noFill/>
          </a:ln>
        </p:spPr>
      </p:pic>
      <p:pic>
        <p:nvPicPr>
          <p:cNvPr id="328" name="Google Shape;328;p24" title="Artboard-01.png"/>
          <p:cNvPicPr preferRelativeResize="0"/>
          <p:nvPr/>
        </p:nvPicPr>
        <p:blipFill rotWithShape="1">
          <a:blip r:embed="rId4">
            <a:alphaModFix/>
          </a:blip>
          <a:srcRect t="169" b="179"/>
          <a:stretch/>
        </p:blipFill>
        <p:spPr>
          <a:xfrm>
            <a:off x="3145525" y="3064034"/>
            <a:ext cx="2845102" cy="2003267"/>
          </a:xfrm>
          <a:prstGeom prst="rect">
            <a:avLst/>
          </a:prstGeom>
          <a:noFill/>
          <a:ln>
            <a:noFill/>
          </a:ln>
        </p:spPr>
      </p:pic>
      <p:pic>
        <p:nvPicPr>
          <p:cNvPr id="329" name="Google Shape;329;p24" title="nilai tanah dan enterprise-01.png"/>
          <p:cNvPicPr preferRelativeResize="0"/>
          <p:nvPr/>
        </p:nvPicPr>
        <p:blipFill rotWithShape="1">
          <a:blip r:embed="rId5">
            <a:alphaModFix/>
          </a:blip>
          <a:srcRect t="169" b="179"/>
          <a:stretch/>
        </p:blipFill>
        <p:spPr>
          <a:xfrm>
            <a:off x="6070300" y="703954"/>
            <a:ext cx="2845102" cy="2003270"/>
          </a:xfrm>
          <a:prstGeom prst="rect">
            <a:avLst/>
          </a:prstGeom>
          <a:noFill/>
          <a:ln>
            <a:noFill/>
          </a:ln>
        </p:spPr>
      </p:pic>
      <p:pic>
        <p:nvPicPr>
          <p:cNvPr id="330" name="Google Shape;330;p24" title="file_230731123736.png"/>
          <p:cNvPicPr preferRelativeResize="0"/>
          <p:nvPr/>
        </p:nvPicPr>
        <p:blipFill>
          <a:blip r:embed="rId6">
            <a:alphaModFix/>
          </a:blip>
          <a:stretch>
            <a:fillRect/>
          </a:stretch>
        </p:blipFill>
        <p:spPr>
          <a:xfrm rot="-3">
            <a:off x="6070301" y="2955228"/>
            <a:ext cx="2845087" cy="2112073"/>
          </a:xfrm>
          <a:prstGeom prst="rect">
            <a:avLst/>
          </a:prstGeom>
          <a:noFill/>
          <a:ln>
            <a:noFill/>
          </a:ln>
        </p:spPr>
      </p:pic>
      <p:pic>
        <p:nvPicPr>
          <p:cNvPr id="331" name="Google Shape;331;p24" title="qaaa.png"/>
          <p:cNvPicPr preferRelativeResize="0"/>
          <p:nvPr/>
        </p:nvPicPr>
        <p:blipFill>
          <a:blip r:embed="rId7">
            <a:alphaModFix/>
          </a:blip>
          <a:stretch>
            <a:fillRect/>
          </a:stretch>
        </p:blipFill>
        <p:spPr>
          <a:xfrm rot="8">
            <a:off x="228600" y="438684"/>
            <a:ext cx="2845100" cy="2116139"/>
          </a:xfrm>
          <a:prstGeom prst="rect">
            <a:avLst/>
          </a:prstGeom>
          <a:noFill/>
          <a:ln>
            <a:noFill/>
          </a:ln>
        </p:spPr>
      </p:pic>
      <p:sp>
        <p:nvSpPr>
          <p:cNvPr id="332" name="Google Shape;332;p24"/>
          <p:cNvSpPr txBox="1"/>
          <p:nvPr/>
        </p:nvSpPr>
        <p:spPr>
          <a:xfrm>
            <a:off x="2373151" y="108625"/>
            <a:ext cx="4397700" cy="2787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1811" b="1">
                <a:solidFill>
                  <a:srgbClr val="1211CA"/>
                </a:solidFill>
                <a:latin typeface="Montserrat Black"/>
                <a:ea typeface="Montserrat Black"/>
                <a:cs typeface="Montserrat Black"/>
                <a:sym typeface="Montserrat Black"/>
              </a:rPr>
              <a:t>RECLAIMING COASTAL RESILIENCE</a:t>
            </a:r>
            <a:endParaRPr sz="1811"/>
          </a:p>
        </p:txBody>
      </p:sp>
      <p:sp>
        <p:nvSpPr>
          <p:cNvPr id="333" name="Google Shape;333;p24"/>
          <p:cNvSpPr txBox="1"/>
          <p:nvPr/>
        </p:nvSpPr>
        <p:spPr>
          <a:xfrm>
            <a:off x="2368650" y="381000"/>
            <a:ext cx="4254300" cy="2787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1811" b="1">
                <a:solidFill>
                  <a:srgbClr val="F9B314"/>
                </a:solidFill>
                <a:latin typeface="Montserrat Black"/>
                <a:ea typeface="Montserrat Black"/>
                <a:cs typeface="Montserrat Black"/>
                <a:sym typeface="Montserrat Black"/>
              </a:rPr>
              <a:t>THROUGH COLLECTIVE PLANNING</a:t>
            </a:r>
            <a:endParaRPr sz="1811"/>
          </a:p>
        </p:txBody>
      </p:sp>
      <p:pic>
        <p:nvPicPr>
          <p:cNvPr id="334" name="Google Shape;334;p24" title="inundation after tanggul.jpeg"/>
          <p:cNvPicPr preferRelativeResize="0"/>
          <p:nvPr/>
        </p:nvPicPr>
        <p:blipFill rotWithShape="1">
          <a:blip r:embed="rId8">
            <a:alphaModFix/>
          </a:blip>
          <a:srcRect r="6138"/>
          <a:stretch/>
        </p:blipFill>
        <p:spPr>
          <a:xfrm>
            <a:off x="3242312" y="666025"/>
            <a:ext cx="2659374" cy="2003275"/>
          </a:xfrm>
          <a:prstGeom prst="rect">
            <a:avLst/>
          </a:prstGeom>
          <a:noFill/>
          <a:ln>
            <a:noFill/>
          </a:ln>
        </p:spPr>
      </p:pic>
      <p:sp>
        <p:nvSpPr>
          <p:cNvPr id="335" name="Google Shape;33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t>12</a:t>
            </a:fld>
            <a:endParaRPr sz="1000"/>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p:nvPr/>
        </p:nvSpPr>
        <p:spPr>
          <a:xfrm>
            <a:off x="210125" y="175525"/>
            <a:ext cx="8788800" cy="347100"/>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 sz="2400" b="1">
                <a:solidFill>
                  <a:srgbClr val="F9B314"/>
                </a:solidFill>
                <a:latin typeface="Montserrat Black"/>
                <a:ea typeface="Montserrat Black"/>
                <a:cs typeface="Montserrat Black"/>
                <a:sym typeface="Montserrat Black"/>
              </a:rPr>
              <a:t>Intro to</a:t>
            </a:r>
            <a:r>
              <a:rPr lang="en" sz="2400" b="1">
                <a:solidFill>
                  <a:srgbClr val="1211CA"/>
                </a:solidFill>
                <a:latin typeface="Montserrat Black"/>
                <a:ea typeface="Montserrat Black"/>
                <a:cs typeface="Montserrat Black"/>
                <a:sym typeface="Montserrat Black"/>
              </a:rPr>
              <a:t> Coastal Flooding</a:t>
            </a:r>
            <a:endParaRPr sz="2400">
              <a:solidFill>
                <a:srgbClr val="1211CA"/>
              </a:solidFill>
            </a:endParaRPr>
          </a:p>
        </p:txBody>
      </p:sp>
      <p:pic>
        <p:nvPicPr>
          <p:cNvPr id="82" name="Google Shape;82;p14" title="inundation before tanggul.jpeg"/>
          <p:cNvPicPr preferRelativeResize="0"/>
          <p:nvPr/>
        </p:nvPicPr>
        <p:blipFill>
          <a:blip r:embed="rId3">
            <a:alphaModFix/>
          </a:blip>
          <a:stretch>
            <a:fillRect/>
          </a:stretch>
        </p:blipFill>
        <p:spPr>
          <a:xfrm>
            <a:off x="436088" y="2279976"/>
            <a:ext cx="4010025" cy="2835198"/>
          </a:xfrm>
          <a:prstGeom prst="rect">
            <a:avLst/>
          </a:prstGeom>
          <a:noFill/>
          <a:ln>
            <a:noFill/>
          </a:ln>
        </p:spPr>
      </p:pic>
      <p:pic>
        <p:nvPicPr>
          <p:cNvPr id="83" name="Google Shape;83;p14" title="inundation after tanggul.jpeg"/>
          <p:cNvPicPr preferRelativeResize="0"/>
          <p:nvPr/>
        </p:nvPicPr>
        <p:blipFill>
          <a:blip r:embed="rId4">
            <a:alphaModFix/>
          </a:blip>
          <a:stretch>
            <a:fillRect/>
          </a:stretch>
        </p:blipFill>
        <p:spPr>
          <a:xfrm>
            <a:off x="4724075" y="2065212"/>
            <a:ext cx="4191427" cy="2963477"/>
          </a:xfrm>
          <a:prstGeom prst="rect">
            <a:avLst/>
          </a:prstGeom>
          <a:noFill/>
          <a:ln>
            <a:noFill/>
          </a:ln>
        </p:spPr>
      </p:pic>
      <p:sp>
        <p:nvSpPr>
          <p:cNvPr id="84" name="Google Shape;84;p14"/>
          <p:cNvSpPr txBox="1"/>
          <p:nvPr/>
        </p:nvSpPr>
        <p:spPr>
          <a:xfrm>
            <a:off x="0" y="4491150"/>
            <a:ext cx="4247700" cy="330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200"/>
              </a:spcAft>
              <a:buNone/>
            </a:pPr>
            <a:endParaRPr sz="950">
              <a:solidFill>
                <a:schemeClr val="dk1"/>
              </a:solidFill>
              <a:latin typeface="Tahoma"/>
              <a:ea typeface="Tahoma"/>
              <a:cs typeface="Tahoma"/>
              <a:sym typeface="Tahoma"/>
            </a:endParaRPr>
          </a:p>
        </p:txBody>
      </p:sp>
      <p:sp>
        <p:nvSpPr>
          <p:cNvPr id="85" name="Google Shape;85;p14"/>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r>
              <a:rPr lang="en"/>
              <a:t> - 12</a:t>
            </a:r>
            <a:endParaRPr/>
          </a:p>
        </p:txBody>
      </p:sp>
      <p:sp>
        <p:nvSpPr>
          <p:cNvPr id="86" name="Google Shape;86;p14"/>
          <p:cNvSpPr txBox="1">
            <a:spLocks noGrp="1"/>
          </p:cNvSpPr>
          <p:nvPr>
            <p:ph type="body" idx="4294967295"/>
          </p:nvPr>
        </p:nvSpPr>
        <p:spPr>
          <a:xfrm>
            <a:off x="210125" y="525625"/>
            <a:ext cx="8679900" cy="15888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 sz="1100">
                <a:solidFill>
                  <a:srgbClr val="2D262A"/>
                </a:solidFill>
                <a:latin typeface="Montserrat"/>
                <a:ea typeface="Montserrat"/>
                <a:cs typeface="Montserrat"/>
                <a:sym typeface="Montserrat"/>
              </a:rPr>
              <a:t>Jakarta's coastal flooding is a </a:t>
            </a:r>
            <a:r>
              <a:rPr lang="en" sz="1100" b="1">
                <a:solidFill>
                  <a:srgbClr val="2D262A"/>
                </a:solidFill>
                <a:latin typeface="Montserrat"/>
                <a:ea typeface="Montserrat"/>
                <a:cs typeface="Montserrat"/>
                <a:sym typeface="Montserrat"/>
              </a:rPr>
              <a:t>persistent annual urban challenge</a:t>
            </a:r>
            <a:r>
              <a:rPr lang="en" sz="1100">
                <a:solidFill>
                  <a:srgbClr val="2D262A"/>
                </a:solidFill>
                <a:latin typeface="Montserrat"/>
                <a:ea typeface="Montserrat"/>
                <a:cs typeface="Montserrat"/>
                <a:sym typeface="Montserrat"/>
              </a:rPr>
              <a:t>, mainly caused by land subsidence, excessive groundwater extraction, and inadequate ecological protection.</a:t>
            </a:r>
            <a:endParaRPr sz="1100">
              <a:solidFill>
                <a:srgbClr val="2D262A"/>
              </a:solidFill>
              <a:latin typeface="Montserrat"/>
              <a:ea typeface="Montserrat"/>
              <a:cs typeface="Montserrat"/>
              <a:sym typeface="Montserrat"/>
            </a:endParaRPr>
          </a:p>
          <a:p>
            <a:pPr marL="0" marR="0" lvl="0" indent="0" algn="just" rtl="0">
              <a:lnSpc>
                <a:spcPct val="100000"/>
              </a:lnSpc>
              <a:spcBef>
                <a:spcPts val="0"/>
              </a:spcBef>
              <a:spcAft>
                <a:spcPts val="0"/>
              </a:spcAft>
              <a:buNone/>
            </a:pPr>
            <a:endParaRPr sz="1100">
              <a:solidFill>
                <a:srgbClr val="2D262A"/>
              </a:solidFill>
              <a:latin typeface="Montserrat"/>
              <a:ea typeface="Montserrat"/>
              <a:cs typeface="Montserrat"/>
              <a:sym typeface="Montserrat"/>
            </a:endParaRPr>
          </a:p>
          <a:p>
            <a:pPr marL="0" lvl="0" indent="0" algn="just" rtl="0">
              <a:lnSpc>
                <a:spcPct val="100000"/>
              </a:lnSpc>
              <a:spcBef>
                <a:spcPts val="0"/>
              </a:spcBef>
              <a:spcAft>
                <a:spcPts val="0"/>
              </a:spcAft>
              <a:buNone/>
            </a:pPr>
            <a:r>
              <a:rPr lang="en" sz="1100">
                <a:solidFill>
                  <a:srgbClr val="2D262A"/>
                </a:solidFill>
                <a:latin typeface="Montserrat"/>
                <a:ea typeface="Montserrat"/>
                <a:cs typeface="Montserrat"/>
                <a:sym typeface="Montserrat"/>
              </a:rPr>
              <a:t>Pemprov DKI Jakarta has undertaken various efforts to mitigate coastal risks, including </a:t>
            </a:r>
            <a:r>
              <a:rPr lang="en" sz="1100" b="1">
                <a:solidFill>
                  <a:srgbClr val="2D262A"/>
                </a:solidFill>
                <a:latin typeface="Montserrat"/>
                <a:ea typeface="Montserrat"/>
                <a:cs typeface="Montserrat"/>
                <a:sym typeface="Montserrat"/>
              </a:rPr>
              <a:t>constructing coastal dikes</a:t>
            </a:r>
            <a:r>
              <a:rPr lang="en" sz="1100">
                <a:solidFill>
                  <a:srgbClr val="2D262A"/>
                </a:solidFill>
                <a:latin typeface="Montserrat"/>
                <a:ea typeface="Montserrat"/>
                <a:cs typeface="Montserrat"/>
                <a:sym typeface="Montserrat"/>
              </a:rPr>
              <a:t> along the coastline. </a:t>
            </a:r>
            <a:endParaRPr sz="1100">
              <a:solidFill>
                <a:srgbClr val="2D262A"/>
              </a:solidFill>
              <a:latin typeface="Montserrat"/>
              <a:ea typeface="Montserrat"/>
              <a:cs typeface="Montserrat"/>
              <a:sym typeface="Montserrat"/>
            </a:endParaRPr>
          </a:p>
          <a:p>
            <a:pPr marL="0" lvl="0" indent="0" algn="just" rtl="0">
              <a:lnSpc>
                <a:spcPct val="100000"/>
              </a:lnSpc>
              <a:spcBef>
                <a:spcPts val="1200"/>
              </a:spcBef>
              <a:spcAft>
                <a:spcPts val="0"/>
              </a:spcAft>
              <a:buNone/>
            </a:pPr>
            <a:r>
              <a:rPr lang="en" sz="1100" b="1">
                <a:solidFill>
                  <a:srgbClr val="2D262A"/>
                </a:solidFill>
                <a:latin typeface="Montserrat"/>
                <a:ea typeface="Montserrat"/>
                <a:cs typeface="Montserrat"/>
                <a:sym typeface="Montserrat"/>
              </a:rPr>
              <a:t>However</a:t>
            </a:r>
            <a:r>
              <a:rPr lang="en" sz="1100">
                <a:solidFill>
                  <a:srgbClr val="2D262A"/>
                </a:solidFill>
                <a:latin typeface="Montserrat"/>
                <a:ea typeface="Montserrat"/>
                <a:cs typeface="Montserrat"/>
                <a:sym typeface="Montserrat"/>
              </a:rPr>
              <a:t>, the current infrastructure plan is inadequate to address persistent inundation caused by rainfall and excess river volume.</a:t>
            </a:r>
            <a:endParaRPr sz="1100">
              <a:solidFill>
                <a:srgbClr val="2D262A"/>
              </a:solidFill>
              <a:latin typeface="Montserrat"/>
              <a:ea typeface="Montserrat"/>
              <a:cs typeface="Montserrat"/>
              <a:sym typeface="Montserrat"/>
            </a:endParaRPr>
          </a:p>
          <a:p>
            <a:pPr marL="0" lvl="0" indent="0" algn="just" rtl="0">
              <a:lnSpc>
                <a:spcPct val="100000"/>
              </a:lnSpc>
              <a:spcBef>
                <a:spcPts val="1200"/>
              </a:spcBef>
              <a:spcAft>
                <a:spcPts val="0"/>
              </a:spcAft>
              <a:buNone/>
            </a:pPr>
            <a:r>
              <a:rPr lang="en" sz="1100">
                <a:solidFill>
                  <a:srgbClr val="2D262A"/>
                </a:solidFill>
                <a:latin typeface="Montserrat"/>
                <a:ea typeface="Montserrat"/>
                <a:cs typeface="Montserrat"/>
                <a:sym typeface="Montserrat"/>
              </a:rPr>
              <a:t>We chose Kecamatan Pademangan to narrow the research scope under the limited time given.</a:t>
            </a:r>
            <a:endParaRPr sz="1100">
              <a:solidFill>
                <a:srgbClr val="2D262A"/>
              </a:solidFill>
              <a:latin typeface="Montserrat"/>
              <a:ea typeface="Montserrat"/>
              <a:cs typeface="Montserrat"/>
              <a:sym typeface="Montserrat"/>
            </a:endParaRPr>
          </a:p>
          <a:p>
            <a:pPr marL="0" lvl="0" indent="0" algn="just" rtl="0">
              <a:lnSpc>
                <a:spcPct val="100000"/>
              </a:lnSpc>
              <a:spcBef>
                <a:spcPts val="1200"/>
              </a:spcBef>
              <a:spcAft>
                <a:spcPts val="1200"/>
              </a:spcAft>
              <a:buNone/>
            </a:pPr>
            <a:endParaRPr sz="1100">
              <a:solidFill>
                <a:srgbClr val="2D262A"/>
              </a:solidFill>
              <a:latin typeface="Montserrat"/>
              <a:ea typeface="Montserrat"/>
              <a:cs typeface="Montserrat"/>
              <a:sym typeface="Montserrat"/>
            </a:endParaRPr>
          </a:p>
        </p:txBody>
      </p:sp>
      <p:sp>
        <p:nvSpPr>
          <p:cNvPr id="2" name="Google Shape;102;p15">
            <a:extLst>
              <a:ext uri="{FF2B5EF4-FFF2-40B4-BE49-F238E27FC236}">
                <a16:creationId xmlns:a16="http://schemas.microsoft.com/office/drawing/2014/main" id="{8A840CE0-165D-4B09-16A1-4B246120FC0C}"/>
              </a:ext>
            </a:extLst>
          </p:cNvPr>
          <p:cNvSpPr txBox="1">
            <a:spLocks/>
          </p:cNvSpPr>
          <p:nvPr/>
        </p:nvSpPr>
        <p:spPr>
          <a:xfrm>
            <a:off x="7482839" y="3436620"/>
            <a:ext cx="1369485" cy="1617730"/>
          </a:xfrm>
          <a:prstGeom prst="rect">
            <a:avLst/>
          </a:prstGeom>
          <a:noFill/>
          <a:ln>
            <a:noFill/>
          </a:ln>
        </p:spPr>
        <p:txBody>
          <a:bodyPr spcFirstLastPara="1" wrap="square" lIns="91425" tIns="91425" rIns="91425" bIns="91425" anchor="t" anchorCtr="0">
            <a:normAutofit fontScale="4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spcAft>
                <a:spcPts val="1200"/>
              </a:spcAft>
              <a:buNone/>
            </a:pPr>
            <a:r>
              <a:rPr lang="en-ID" dirty="0">
                <a:latin typeface="Montserrat" pitchFamily="2" charset="0"/>
              </a:rPr>
              <a:t>Shabrina, Z., Muharram, F. W., </a:t>
            </a:r>
            <a:r>
              <a:rPr lang="en-ID" dirty="0" err="1">
                <a:latin typeface="Montserrat" pitchFamily="2" charset="0"/>
              </a:rPr>
              <a:t>Dhirgantara</a:t>
            </a:r>
            <a:r>
              <a:rPr lang="en-ID" dirty="0">
                <a:latin typeface="Montserrat" pitchFamily="2" charset="0"/>
              </a:rPr>
              <a:t> Putra, D., Rui, J., &amp; Asa, M. (2025). Hack4Resilient Jakarta 2025: Sinking City [Data set]. </a:t>
            </a:r>
            <a:r>
              <a:rPr lang="en-ID" dirty="0" err="1">
                <a:latin typeface="Montserrat" pitchFamily="2" charset="0"/>
              </a:rPr>
              <a:t>Zenodo</a:t>
            </a:r>
            <a:r>
              <a:rPr lang="en-ID" dirty="0">
                <a:latin typeface="Montserrat" pitchFamily="2" charset="0"/>
              </a:rPr>
              <a:t>. </a:t>
            </a:r>
            <a:r>
              <a:rPr lang="en-ID" u="sng" dirty="0">
                <a:latin typeface="Montserrat" pitchFamily="2" charset="0"/>
                <a:hlinkClick r:id="rId5"/>
              </a:rPr>
              <a:t>https://doi.org/10.5281/zenodo.16836145</a:t>
            </a:r>
            <a:endParaRPr lang="en-US" sz="800" dirty="0">
              <a:latin typeface="Montserrat" pitchFamily="2" charset="0"/>
              <a:ea typeface="Montserrat"/>
              <a:cs typeface="Montserrat"/>
              <a:sym typeface="Montserrat"/>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5" title="grafik prioritas-01.png"/>
          <p:cNvPicPr preferRelativeResize="0"/>
          <p:nvPr/>
        </p:nvPicPr>
        <p:blipFill rotWithShape="1">
          <a:blip r:embed="rId3">
            <a:alphaModFix/>
          </a:blip>
          <a:srcRect t="13281" r="48846" b="14495"/>
          <a:stretch/>
        </p:blipFill>
        <p:spPr>
          <a:xfrm>
            <a:off x="286189" y="666450"/>
            <a:ext cx="4258801" cy="3382174"/>
          </a:xfrm>
          <a:prstGeom prst="rect">
            <a:avLst/>
          </a:prstGeom>
          <a:noFill/>
          <a:ln>
            <a:noFill/>
          </a:ln>
        </p:spPr>
      </p:pic>
      <p:sp>
        <p:nvSpPr>
          <p:cNvPr id="92" name="Google Shape;92;p15"/>
          <p:cNvSpPr txBox="1"/>
          <p:nvPr/>
        </p:nvSpPr>
        <p:spPr>
          <a:xfrm>
            <a:off x="210125" y="175525"/>
            <a:ext cx="8788800" cy="347100"/>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 sz="2400" b="1">
                <a:solidFill>
                  <a:srgbClr val="F9B314"/>
                </a:solidFill>
                <a:latin typeface="Montserrat Black"/>
                <a:ea typeface="Montserrat Black"/>
                <a:cs typeface="Montserrat Black"/>
                <a:sym typeface="Montserrat Black"/>
              </a:rPr>
              <a:t>Balancing</a:t>
            </a:r>
            <a:r>
              <a:rPr lang="en" sz="2400" b="1">
                <a:solidFill>
                  <a:srgbClr val="1211CA"/>
                </a:solidFill>
                <a:latin typeface="Montserrat Black"/>
                <a:ea typeface="Montserrat Black"/>
                <a:cs typeface="Montserrat Black"/>
                <a:sym typeface="Montserrat Black"/>
              </a:rPr>
              <a:t> Coastal Resilience</a:t>
            </a:r>
            <a:endParaRPr sz="2400">
              <a:solidFill>
                <a:srgbClr val="1211CA"/>
              </a:solidFill>
            </a:endParaRPr>
          </a:p>
        </p:txBody>
      </p:sp>
      <p:sp>
        <p:nvSpPr>
          <p:cNvPr id="97" name="Google Shape;97;p15"/>
          <p:cNvSpPr txBox="1"/>
          <p:nvPr/>
        </p:nvSpPr>
        <p:spPr>
          <a:xfrm>
            <a:off x="4885198" y="5940900"/>
            <a:ext cx="42588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200"/>
              </a:spcAft>
              <a:buNone/>
            </a:pPr>
            <a:endParaRPr/>
          </a:p>
        </p:txBody>
      </p:sp>
      <p:sp>
        <p:nvSpPr>
          <p:cNvPr id="99" name="Google Shape;99;p15"/>
          <p:cNvSpPr txBox="1"/>
          <p:nvPr/>
        </p:nvSpPr>
        <p:spPr>
          <a:xfrm>
            <a:off x="228600" y="4192450"/>
            <a:ext cx="4374000" cy="861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en" sz="1100">
                <a:solidFill>
                  <a:srgbClr val="595959"/>
                </a:solidFill>
                <a:latin typeface="Montserrat"/>
                <a:ea typeface="Montserrat"/>
                <a:cs typeface="Montserrat"/>
                <a:sym typeface="Montserrat"/>
              </a:rPr>
              <a:t>Coastal resilience ideally enhances both the socio-economic system and the natural system resilience¹.</a:t>
            </a:r>
            <a:endParaRPr sz="1100">
              <a:solidFill>
                <a:srgbClr val="595959"/>
              </a:solidFill>
              <a:latin typeface="Montserrat"/>
              <a:ea typeface="Montserrat"/>
              <a:cs typeface="Montserrat"/>
              <a:sym typeface="Montserrat"/>
            </a:endParaRPr>
          </a:p>
          <a:p>
            <a:pPr marL="0" marR="0" lvl="0" indent="0" algn="just" rtl="0">
              <a:lnSpc>
                <a:spcPct val="100000"/>
              </a:lnSpc>
              <a:spcBef>
                <a:spcPts val="0"/>
              </a:spcBef>
              <a:spcAft>
                <a:spcPts val="0"/>
              </a:spcAft>
              <a:buNone/>
            </a:pPr>
            <a:r>
              <a:rPr lang="en" sz="1100">
                <a:solidFill>
                  <a:srgbClr val="595959"/>
                </a:solidFill>
                <a:latin typeface="Montserrat"/>
                <a:ea typeface="Montserrat"/>
                <a:cs typeface="Montserrat"/>
                <a:sym typeface="Montserrat"/>
              </a:rPr>
              <a:t>Implementing coastal resilience requires a </a:t>
            </a:r>
            <a:r>
              <a:rPr lang="en" sz="1100" b="1">
                <a:solidFill>
                  <a:srgbClr val="595959"/>
                </a:solidFill>
                <a:latin typeface="Montserrat"/>
                <a:ea typeface="Montserrat"/>
                <a:cs typeface="Montserrat"/>
                <a:sym typeface="Montserrat"/>
              </a:rPr>
              <a:t>balance between socio-economic and natural systems</a:t>
            </a:r>
            <a:r>
              <a:rPr lang="en" sz="1100">
                <a:solidFill>
                  <a:srgbClr val="595959"/>
                </a:solidFill>
                <a:latin typeface="Montserrat"/>
                <a:ea typeface="Montserrat"/>
                <a:cs typeface="Montserrat"/>
                <a:sym typeface="Montserrat"/>
              </a:rPr>
              <a:t>. </a:t>
            </a:r>
            <a:endParaRPr sz="1100">
              <a:solidFill>
                <a:srgbClr val="595959"/>
              </a:solidFill>
              <a:latin typeface="Montserrat"/>
              <a:ea typeface="Montserrat"/>
              <a:cs typeface="Montserrat"/>
              <a:sym typeface="Montserrat"/>
            </a:endParaRPr>
          </a:p>
        </p:txBody>
      </p:sp>
      <p:sp>
        <p:nvSpPr>
          <p:cNvPr id="100" name="Google Shape;100;p15"/>
          <p:cNvSpPr txBox="1"/>
          <p:nvPr/>
        </p:nvSpPr>
        <p:spPr>
          <a:xfrm>
            <a:off x="4716425" y="588038"/>
            <a:ext cx="4258800" cy="861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en" sz="1100">
                <a:solidFill>
                  <a:srgbClr val="595959"/>
                </a:solidFill>
                <a:latin typeface="Montserrat"/>
                <a:ea typeface="Montserrat"/>
                <a:cs typeface="Montserrat"/>
                <a:sym typeface="Montserrat"/>
              </a:rPr>
              <a:t>To balance the socio-economic and natural system resilience in Pademangan, one should consider the </a:t>
            </a:r>
            <a:r>
              <a:rPr lang="en" sz="1100" b="1">
                <a:solidFill>
                  <a:srgbClr val="595959"/>
                </a:solidFill>
                <a:latin typeface="Montserrat"/>
                <a:ea typeface="Montserrat"/>
                <a:cs typeface="Montserrat"/>
                <a:sym typeface="Montserrat"/>
              </a:rPr>
              <a:t>significant presence of kampung </a:t>
            </a:r>
            <a:r>
              <a:rPr lang="en" sz="1100">
                <a:solidFill>
                  <a:srgbClr val="595959"/>
                </a:solidFill>
                <a:latin typeface="Montserrat"/>
                <a:ea typeface="Montserrat"/>
                <a:cs typeface="Montserrat"/>
                <a:sym typeface="Montserrat"/>
              </a:rPr>
              <a:t>in the district and see them as an </a:t>
            </a:r>
            <a:r>
              <a:rPr lang="en" sz="1100" b="1">
                <a:solidFill>
                  <a:srgbClr val="595959"/>
                </a:solidFill>
                <a:latin typeface="Montserrat"/>
                <a:ea typeface="Montserrat"/>
                <a:cs typeface="Montserrat"/>
                <a:sym typeface="Montserrat"/>
              </a:rPr>
              <a:t>equal partner.</a:t>
            </a:r>
            <a:endParaRPr sz="1100" b="1">
              <a:solidFill>
                <a:srgbClr val="595959"/>
              </a:solidFill>
              <a:latin typeface="Montserrat"/>
              <a:ea typeface="Montserrat"/>
              <a:cs typeface="Montserrat"/>
              <a:sym typeface="Montserrat"/>
            </a:endParaRPr>
          </a:p>
        </p:txBody>
      </p:sp>
      <p:pic>
        <p:nvPicPr>
          <p:cNvPr id="101" name="Google Shape;101;p15" title="kampung and inundation-01.png"/>
          <p:cNvPicPr preferRelativeResize="0"/>
          <p:nvPr/>
        </p:nvPicPr>
        <p:blipFill rotWithShape="1">
          <a:blip r:embed="rId4">
            <a:alphaModFix/>
          </a:blip>
          <a:srcRect r="3512"/>
          <a:stretch/>
        </p:blipFill>
        <p:spPr>
          <a:xfrm>
            <a:off x="4827825" y="1449950"/>
            <a:ext cx="4024576" cy="2947051"/>
          </a:xfrm>
          <a:prstGeom prst="rect">
            <a:avLst/>
          </a:prstGeom>
          <a:noFill/>
          <a:ln>
            <a:noFill/>
          </a:ln>
        </p:spPr>
      </p:pic>
      <p:sp>
        <p:nvSpPr>
          <p:cNvPr id="102" name="Google Shape;102;p15"/>
          <p:cNvSpPr txBox="1">
            <a:spLocks noGrp="1"/>
          </p:cNvSpPr>
          <p:nvPr>
            <p:ph type="body" idx="4294967295"/>
          </p:nvPr>
        </p:nvSpPr>
        <p:spPr>
          <a:xfrm>
            <a:off x="4827825" y="4510450"/>
            <a:ext cx="4024500" cy="543900"/>
          </a:xfrm>
          <a:prstGeom prst="rect">
            <a:avLst/>
          </a:prstGeom>
        </p:spPr>
        <p:txBody>
          <a:bodyPr spcFirstLastPara="1" wrap="square" lIns="91425" tIns="91425" rIns="91425" bIns="91425" anchor="t" anchorCtr="0">
            <a:normAutofit fontScale="92500" lnSpcReduction="20000"/>
          </a:bodyPr>
          <a:lstStyle/>
          <a:p>
            <a:pPr marL="0" lvl="0" indent="0" algn="r" rtl="0">
              <a:spcBef>
                <a:spcPts val="0"/>
              </a:spcBef>
              <a:spcAft>
                <a:spcPts val="1200"/>
              </a:spcAft>
              <a:buNone/>
            </a:pPr>
            <a:r>
              <a:rPr lang="en" sz="800" dirty="0">
                <a:latin typeface="Montserrat"/>
                <a:ea typeface="Montserrat"/>
                <a:cs typeface="Montserrat"/>
                <a:sym typeface="Montserrat"/>
              </a:rPr>
              <a:t>¹Masselink, G., &amp; Lazarus, E. (2019). Defining Coastal Resilience. </a:t>
            </a:r>
            <a:r>
              <a:rPr lang="en" sz="800" i="1" dirty="0">
                <a:latin typeface="Montserrat"/>
                <a:ea typeface="Montserrat"/>
                <a:cs typeface="Montserrat"/>
                <a:sym typeface="Montserrat"/>
              </a:rPr>
              <a:t>Water</a:t>
            </a:r>
            <a:r>
              <a:rPr lang="en" sz="800" dirty="0">
                <a:latin typeface="Montserrat"/>
                <a:ea typeface="Montserrat"/>
                <a:cs typeface="Montserrat"/>
                <a:sym typeface="Montserrat"/>
              </a:rPr>
              <a:t>, </a:t>
            </a:r>
            <a:r>
              <a:rPr lang="en" sz="800" i="1" dirty="0">
                <a:latin typeface="Montserrat"/>
                <a:ea typeface="Montserrat"/>
                <a:cs typeface="Montserrat"/>
                <a:sym typeface="Montserrat"/>
              </a:rPr>
              <a:t>11</a:t>
            </a:r>
            <a:r>
              <a:rPr lang="en" sz="800" dirty="0">
                <a:latin typeface="Montserrat"/>
                <a:ea typeface="Montserrat"/>
                <a:cs typeface="Montserrat"/>
                <a:sym typeface="Montserrat"/>
              </a:rPr>
              <a:t>(12), 2587.</a:t>
            </a:r>
            <a:r>
              <a:rPr lang="en" sz="800" dirty="0">
                <a:uFill>
                  <a:noFill/>
                </a:uFill>
                <a:latin typeface="Montserrat"/>
                <a:ea typeface="Montserrat"/>
                <a:cs typeface="Montserrat"/>
                <a:sym typeface="Montserrat"/>
                <a:hlinkClick r:id="rId5"/>
              </a:rPr>
              <a:t> </a:t>
            </a:r>
            <a:r>
              <a:rPr lang="en" sz="800" u="sng" dirty="0">
                <a:latin typeface="Montserrat"/>
                <a:ea typeface="Montserrat"/>
                <a:cs typeface="Montserrat"/>
                <a:sym typeface="Montserrat"/>
                <a:hlinkClick r:id="rId5"/>
              </a:rPr>
              <a:t>https://doi.org/10.3390/w1112258</a:t>
            </a:r>
            <a:endParaRPr sz="800" dirty="0">
              <a:latin typeface="Montserrat"/>
              <a:ea typeface="Montserrat"/>
              <a:cs typeface="Montserrat"/>
              <a:sym typeface="Montserrat"/>
            </a:endParaRPr>
          </a:p>
        </p:txBody>
      </p:sp>
      <p:sp>
        <p:nvSpPr>
          <p:cNvPr id="103" name="Google Shape;103;p15"/>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r>
              <a:rPr lang="en"/>
              <a:t> - 12</a:t>
            </a:r>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p:nvPr/>
        </p:nvSpPr>
        <p:spPr>
          <a:xfrm>
            <a:off x="210125" y="175525"/>
            <a:ext cx="8788800" cy="347100"/>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 sz="2400" b="1">
                <a:solidFill>
                  <a:srgbClr val="1211CA"/>
                </a:solidFill>
                <a:latin typeface="Montserrat Black"/>
                <a:ea typeface="Montserrat Black"/>
                <a:cs typeface="Montserrat Black"/>
                <a:sym typeface="Montserrat Black"/>
              </a:rPr>
              <a:t>Coastal Resilience </a:t>
            </a:r>
            <a:r>
              <a:rPr lang="en" sz="2400" b="1">
                <a:solidFill>
                  <a:srgbClr val="F9B314"/>
                </a:solidFill>
                <a:latin typeface="Montserrat Black"/>
                <a:ea typeface="Montserrat Black"/>
                <a:cs typeface="Montserrat Black"/>
                <a:sym typeface="Montserrat Black"/>
              </a:rPr>
              <a:t>Measures</a:t>
            </a:r>
            <a:endParaRPr sz="2400">
              <a:solidFill>
                <a:srgbClr val="1211CA"/>
              </a:solidFill>
            </a:endParaRPr>
          </a:p>
        </p:txBody>
      </p:sp>
      <p:sp>
        <p:nvSpPr>
          <p:cNvPr id="113" name="Google Shape;113;p16"/>
          <p:cNvSpPr txBox="1"/>
          <p:nvPr/>
        </p:nvSpPr>
        <p:spPr>
          <a:xfrm>
            <a:off x="4885198" y="5940900"/>
            <a:ext cx="42588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200"/>
              </a:spcAft>
              <a:buNone/>
            </a:pPr>
            <a:endParaRPr/>
          </a:p>
        </p:txBody>
      </p:sp>
      <p:sp>
        <p:nvSpPr>
          <p:cNvPr id="115" name="Google Shape;115;p16"/>
          <p:cNvSpPr txBox="1"/>
          <p:nvPr/>
        </p:nvSpPr>
        <p:spPr>
          <a:xfrm>
            <a:off x="6165575" y="1031525"/>
            <a:ext cx="2644500" cy="3772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100">
                <a:solidFill>
                  <a:srgbClr val="2D262A"/>
                </a:solidFill>
                <a:latin typeface="Montserrat"/>
                <a:ea typeface="Montserrat"/>
                <a:cs typeface="Montserrat"/>
                <a:sym typeface="Montserrat"/>
              </a:rPr>
              <a:t>We identify coastal resilience prudence that comprises primary and complementary measures to address coastal flooding more extensively and comprehensively in a constrained budget. </a:t>
            </a:r>
            <a:endParaRPr sz="1100">
              <a:solidFill>
                <a:srgbClr val="2D262A"/>
              </a:solidFill>
              <a:latin typeface="Montserrat"/>
              <a:ea typeface="Montserrat"/>
              <a:cs typeface="Montserrat"/>
              <a:sym typeface="Montserrat"/>
            </a:endParaRPr>
          </a:p>
          <a:p>
            <a:pPr marL="0" lvl="0" indent="0" algn="just" rtl="0">
              <a:spcBef>
                <a:spcPts val="0"/>
              </a:spcBef>
              <a:spcAft>
                <a:spcPts val="0"/>
              </a:spcAft>
              <a:buNone/>
            </a:pPr>
            <a:endParaRPr sz="1100">
              <a:solidFill>
                <a:srgbClr val="2D262A"/>
              </a:solidFill>
              <a:latin typeface="Montserrat"/>
              <a:ea typeface="Montserrat"/>
              <a:cs typeface="Montserrat"/>
              <a:sym typeface="Montserrat"/>
            </a:endParaRPr>
          </a:p>
          <a:p>
            <a:pPr marL="0" lvl="0" indent="0" algn="just" rtl="0">
              <a:spcBef>
                <a:spcPts val="0"/>
              </a:spcBef>
              <a:spcAft>
                <a:spcPts val="0"/>
              </a:spcAft>
              <a:buNone/>
            </a:pPr>
            <a:r>
              <a:rPr lang="en" sz="1100">
                <a:solidFill>
                  <a:srgbClr val="2D262A"/>
                </a:solidFill>
                <a:latin typeface="Montserrat"/>
                <a:ea typeface="Montserrat"/>
                <a:cs typeface="Montserrat"/>
                <a:sym typeface="Montserrat"/>
              </a:rPr>
              <a:t>By integrating kampung human resources and their perspectives as important factors on the secondary measure, we will ensure that the primary measure can be sustained in the long run while also promoting equity in North Jakarta.</a:t>
            </a:r>
            <a:endParaRPr sz="1100">
              <a:solidFill>
                <a:srgbClr val="2D262A"/>
              </a:solidFill>
              <a:latin typeface="Montserrat"/>
              <a:ea typeface="Montserrat"/>
              <a:cs typeface="Montserrat"/>
              <a:sym typeface="Montserrat"/>
            </a:endParaRPr>
          </a:p>
          <a:p>
            <a:pPr marL="0" lvl="0" indent="0" algn="l" rtl="0">
              <a:spcBef>
                <a:spcPts val="0"/>
              </a:spcBef>
              <a:spcAft>
                <a:spcPts val="0"/>
              </a:spcAft>
              <a:buNone/>
            </a:pPr>
            <a:endParaRPr sz="1800">
              <a:solidFill>
                <a:schemeClr val="dk2"/>
              </a:solidFill>
            </a:endParaRPr>
          </a:p>
        </p:txBody>
      </p:sp>
      <p:pic>
        <p:nvPicPr>
          <p:cNvPr id="116" name="Google Shape;116;p16" title="grafik prioritas rev-01.png"/>
          <p:cNvPicPr preferRelativeResize="0"/>
          <p:nvPr/>
        </p:nvPicPr>
        <p:blipFill rotWithShape="1">
          <a:blip r:embed="rId3">
            <a:alphaModFix/>
          </a:blip>
          <a:srcRect l="45828" t="16392" b="17078"/>
          <a:stretch/>
        </p:blipFill>
        <p:spPr>
          <a:xfrm>
            <a:off x="210125" y="780025"/>
            <a:ext cx="5955451" cy="4114051"/>
          </a:xfrm>
          <a:prstGeom prst="rect">
            <a:avLst/>
          </a:prstGeom>
          <a:noFill/>
          <a:ln>
            <a:noFill/>
          </a:ln>
        </p:spPr>
      </p:pic>
      <p:sp>
        <p:nvSpPr>
          <p:cNvPr id="117" name="Google Shape;117;p16"/>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r>
              <a:rPr lang="en"/>
              <a:t> - 12</a:t>
            </a:r>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p:nvPr/>
        </p:nvSpPr>
        <p:spPr>
          <a:xfrm>
            <a:off x="326325" y="728900"/>
            <a:ext cx="3248100" cy="4027800"/>
          </a:xfrm>
          <a:prstGeom prst="roundRect">
            <a:avLst>
              <a:gd name="adj" fmla="val 7331"/>
            </a:avLst>
          </a:prstGeom>
          <a:noFill/>
          <a:ln w="28575" cap="flat" cmpd="sng">
            <a:solidFill>
              <a:srgbClr val="F9B31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7"/>
          <p:cNvSpPr txBox="1"/>
          <p:nvPr/>
        </p:nvSpPr>
        <p:spPr>
          <a:xfrm>
            <a:off x="210125" y="175525"/>
            <a:ext cx="8788800" cy="347100"/>
          </a:xfrm>
          <a:prstGeom prst="rect">
            <a:avLst/>
          </a:prstGeom>
          <a:noFill/>
          <a:ln>
            <a:noFill/>
          </a:ln>
        </p:spPr>
        <p:txBody>
          <a:bodyPr spcFirstLastPara="1" wrap="square" lIns="0" tIns="0" rIns="0" bIns="0" anchor="t" anchorCtr="0">
            <a:spAutoFit/>
          </a:bodyPr>
          <a:lstStyle/>
          <a:p>
            <a:pPr marL="0" lvl="0" indent="0" algn="l" rtl="0">
              <a:lnSpc>
                <a:spcPct val="93976"/>
              </a:lnSpc>
              <a:spcBef>
                <a:spcPts val="0"/>
              </a:spcBef>
              <a:spcAft>
                <a:spcPts val="0"/>
              </a:spcAft>
              <a:buClr>
                <a:schemeClr val="dk1"/>
              </a:buClr>
              <a:buFont typeface="Arial"/>
              <a:buNone/>
            </a:pPr>
            <a:r>
              <a:rPr lang="en" sz="2400" b="1">
                <a:solidFill>
                  <a:srgbClr val="F9B314"/>
                </a:solidFill>
                <a:latin typeface="Montserrat Black"/>
                <a:ea typeface="Montserrat Black"/>
                <a:cs typeface="Montserrat Black"/>
                <a:sym typeface="Montserrat Black"/>
              </a:rPr>
              <a:t>Kampung</a:t>
            </a:r>
            <a:r>
              <a:rPr lang="en" sz="2400" b="1">
                <a:solidFill>
                  <a:srgbClr val="1211CA"/>
                </a:solidFill>
                <a:latin typeface="Montserrat Black"/>
                <a:ea typeface="Montserrat Black"/>
                <a:cs typeface="Montserrat Black"/>
                <a:sym typeface="Montserrat Black"/>
              </a:rPr>
              <a:t> Community Planning</a:t>
            </a:r>
            <a:endParaRPr sz="2400" b="1">
              <a:solidFill>
                <a:srgbClr val="1211CA"/>
              </a:solidFill>
              <a:latin typeface="Montserrat Black"/>
              <a:ea typeface="Montserrat Black"/>
              <a:cs typeface="Montserrat Black"/>
              <a:sym typeface="Montserrat Black"/>
            </a:endParaRPr>
          </a:p>
        </p:txBody>
      </p:sp>
      <p:sp>
        <p:nvSpPr>
          <p:cNvPr id="125" name="Google Shape;125;p17"/>
          <p:cNvSpPr txBox="1"/>
          <p:nvPr/>
        </p:nvSpPr>
        <p:spPr>
          <a:xfrm>
            <a:off x="9313725" y="3432725"/>
            <a:ext cx="1966500" cy="276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600" i="1">
                <a:solidFill>
                  <a:schemeClr val="dk1"/>
                </a:solidFill>
                <a:latin typeface="Montserrat"/>
                <a:ea typeface="Montserrat"/>
                <a:cs typeface="Montserrat"/>
                <a:sym typeface="Montserrat"/>
              </a:rPr>
              <a:t>(Adapted from: Arnstein, 1969)</a:t>
            </a:r>
            <a:endParaRPr sz="600" i="1">
              <a:solidFill>
                <a:schemeClr val="dk1"/>
              </a:solidFill>
              <a:latin typeface="Montserrat"/>
              <a:ea typeface="Montserrat"/>
              <a:cs typeface="Montserrat"/>
              <a:sym typeface="Montserrat"/>
            </a:endParaRPr>
          </a:p>
        </p:txBody>
      </p:sp>
      <p:sp>
        <p:nvSpPr>
          <p:cNvPr id="126" name="Google Shape;126;p17"/>
          <p:cNvSpPr/>
          <p:nvPr/>
        </p:nvSpPr>
        <p:spPr>
          <a:xfrm>
            <a:off x="1352975" y="4428450"/>
            <a:ext cx="1685700" cy="2505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a:ea typeface="Montserrat"/>
                <a:cs typeface="Montserrat"/>
                <a:sym typeface="Montserrat"/>
              </a:rPr>
              <a:t>Manipulation</a:t>
            </a:r>
            <a:endParaRPr sz="1000">
              <a:latin typeface="Montserrat"/>
              <a:ea typeface="Montserrat"/>
              <a:cs typeface="Montserrat"/>
              <a:sym typeface="Montserrat"/>
            </a:endParaRPr>
          </a:p>
        </p:txBody>
      </p:sp>
      <p:sp>
        <p:nvSpPr>
          <p:cNvPr id="127" name="Google Shape;127;p17"/>
          <p:cNvSpPr/>
          <p:nvPr/>
        </p:nvSpPr>
        <p:spPr>
          <a:xfrm>
            <a:off x="1352975" y="3954713"/>
            <a:ext cx="1685700" cy="2505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a:ea typeface="Montserrat"/>
                <a:cs typeface="Montserrat"/>
                <a:sym typeface="Montserrat"/>
              </a:rPr>
              <a:t>Therapy</a:t>
            </a:r>
            <a:endParaRPr sz="1000">
              <a:latin typeface="Montserrat"/>
              <a:ea typeface="Montserrat"/>
              <a:cs typeface="Montserrat"/>
              <a:sym typeface="Montserrat"/>
            </a:endParaRPr>
          </a:p>
        </p:txBody>
      </p:sp>
      <p:sp>
        <p:nvSpPr>
          <p:cNvPr id="128" name="Google Shape;128;p17"/>
          <p:cNvSpPr/>
          <p:nvPr/>
        </p:nvSpPr>
        <p:spPr>
          <a:xfrm>
            <a:off x="1352975" y="3510838"/>
            <a:ext cx="1685700" cy="2505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a:ea typeface="Montserrat"/>
                <a:cs typeface="Montserrat"/>
                <a:sym typeface="Montserrat"/>
              </a:rPr>
              <a:t>Informing</a:t>
            </a:r>
            <a:endParaRPr sz="1000">
              <a:latin typeface="Montserrat"/>
              <a:ea typeface="Montserrat"/>
              <a:cs typeface="Montserrat"/>
              <a:sym typeface="Montserrat"/>
            </a:endParaRPr>
          </a:p>
        </p:txBody>
      </p:sp>
      <p:sp>
        <p:nvSpPr>
          <p:cNvPr id="129" name="Google Shape;129;p17"/>
          <p:cNvSpPr/>
          <p:nvPr/>
        </p:nvSpPr>
        <p:spPr>
          <a:xfrm>
            <a:off x="1352975" y="3066938"/>
            <a:ext cx="1685700" cy="2505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a:ea typeface="Montserrat"/>
                <a:cs typeface="Montserrat"/>
                <a:sym typeface="Montserrat"/>
              </a:rPr>
              <a:t>Consultation</a:t>
            </a:r>
            <a:endParaRPr sz="1000">
              <a:latin typeface="Montserrat"/>
              <a:ea typeface="Montserrat"/>
              <a:cs typeface="Montserrat"/>
              <a:sym typeface="Montserrat"/>
            </a:endParaRPr>
          </a:p>
        </p:txBody>
      </p:sp>
      <p:sp>
        <p:nvSpPr>
          <p:cNvPr id="130" name="Google Shape;130;p17"/>
          <p:cNvSpPr/>
          <p:nvPr/>
        </p:nvSpPr>
        <p:spPr>
          <a:xfrm>
            <a:off x="1352975" y="2613088"/>
            <a:ext cx="1685700" cy="2505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Montserrat"/>
                <a:ea typeface="Montserrat"/>
                <a:cs typeface="Montserrat"/>
                <a:sym typeface="Montserrat"/>
              </a:rPr>
              <a:t>Placation</a:t>
            </a:r>
            <a:endParaRPr sz="1000">
              <a:latin typeface="Montserrat"/>
              <a:ea typeface="Montserrat"/>
              <a:cs typeface="Montserrat"/>
              <a:sym typeface="Montserrat"/>
            </a:endParaRPr>
          </a:p>
        </p:txBody>
      </p:sp>
      <p:sp>
        <p:nvSpPr>
          <p:cNvPr id="131" name="Google Shape;131;p17"/>
          <p:cNvSpPr/>
          <p:nvPr/>
        </p:nvSpPr>
        <p:spPr>
          <a:xfrm>
            <a:off x="1352975" y="2232725"/>
            <a:ext cx="1685700" cy="250500"/>
          </a:xfrm>
          <a:prstGeom prst="roundRect">
            <a:avLst>
              <a:gd name="adj" fmla="val 16667"/>
            </a:avLst>
          </a:prstGeom>
          <a:solidFill>
            <a:srgbClr val="F9B31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Montserrat"/>
                <a:ea typeface="Montserrat"/>
                <a:cs typeface="Montserrat"/>
                <a:sym typeface="Montserrat"/>
              </a:rPr>
              <a:t>Partnership</a:t>
            </a:r>
            <a:endParaRPr sz="1000" b="1">
              <a:latin typeface="Montserrat"/>
              <a:ea typeface="Montserrat"/>
              <a:cs typeface="Montserrat"/>
              <a:sym typeface="Montserrat"/>
            </a:endParaRPr>
          </a:p>
        </p:txBody>
      </p:sp>
      <p:sp>
        <p:nvSpPr>
          <p:cNvPr id="132" name="Google Shape;132;p17"/>
          <p:cNvSpPr/>
          <p:nvPr/>
        </p:nvSpPr>
        <p:spPr>
          <a:xfrm>
            <a:off x="1352975" y="1605988"/>
            <a:ext cx="1685700" cy="250500"/>
          </a:xfrm>
          <a:prstGeom prst="roundRect">
            <a:avLst>
              <a:gd name="adj" fmla="val 16667"/>
            </a:avLst>
          </a:prstGeom>
          <a:solidFill>
            <a:srgbClr val="F9B31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Montserrat"/>
                <a:ea typeface="Montserrat"/>
                <a:cs typeface="Montserrat"/>
                <a:sym typeface="Montserrat"/>
              </a:rPr>
              <a:t>Delegated power</a:t>
            </a:r>
            <a:endParaRPr sz="1000" b="1">
              <a:latin typeface="Montserrat"/>
              <a:ea typeface="Montserrat"/>
              <a:cs typeface="Montserrat"/>
              <a:sym typeface="Montserrat"/>
            </a:endParaRPr>
          </a:p>
        </p:txBody>
      </p:sp>
      <p:sp>
        <p:nvSpPr>
          <p:cNvPr id="133" name="Google Shape;133;p17"/>
          <p:cNvSpPr/>
          <p:nvPr/>
        </p:nvSpPr>
        <p:spPr>
          <a:xfrm>
            <a:off x="1352975" y="979250"/>
            <a:ext cx="1685700" cy="250500"/>
          </a:xfrm>
          <a:prstGeom prst="roundRect">
            <a:avLst>
              <a:gd name="adj" fmla="val 16667"/>
            </a:avLst>
          </a:prstGeom>
          <a:solidFill>
            <a:srgbClr val="F9B31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Montserrat"/>
                <a:ea typeface="Montserrat"/>
                <a:cs typeface="Montserrat"/>
                <a:sym typeface="Montserrat"/>
              </a:rPr>
              <a:t>Citizen Control</a:t>
            </a:r>
            <a:endParaRPr sz="1000" b="1">
              <a:latin typeface="Montserrat"/>
              <a:ea typeface="Montserrat"/>
              <a:cs typeface="Montserrat"/>
              <a:sym typeface="Montserrat"/>
            </a:endParaRPr>
          </a:p>
        </p:txBody>
      </p:sp>
      <p:cxnSp>
        <p:nvCxnSpPr>
          <p:cNvPr id="134" name="Google Shape;134;p17"/>
          <p:cNvCxnSpPr>
            <a:stCxn id="127" idx="1"/>
            <a:endCxn id="126" idx="1"/>
          </p:cNvCxnSpPr>
          <p:nvPr/>
        </p:nvCxnSpPr>
        <p:spPr>
          <a:xfrm>
            <a:off x="1352975" y="4079963"/>
            <a:ext cx="600" cy="4737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135" name="Google Shape;135;p17"/>
          <p:cNvCxnSpPr>
            <a:stCxn id="130" idx="1"/>
          </p:cNvCxnSpPr>
          <p:nvPr/>
        </p:nvCxnSpPr>
        <p:spPr>
          <a:xfrm>
            <a:off x="1352975" y="2738338"/>
            <a:ext cx="600" cy="788700"/>
          </a:xfrm>
          <a:prstGeom prst="bentConnector4">
            <a:avLst>
              <a:gd name="adj1" fmla="val -39687500"/>
              <a:gd name="adj2" fmla="val 101084"/>
            </a:avLst>
          </a:prstGeom>
          <a:noFill/>
          <a:ln w="9525" cap="flat" cmpd="sng">
            <a:solidFill>
              <a:schemeClr val="dk2"/>
            </a:solidFill>
            <a:prstDash val="solid"/>
            <a:round/>
            <a:headEnd type="none" w="med" len="med"/>
            <a:tailEnd type="none" w="med" len="med"/>
          </a:ln>
        </p:spPr>
      </p:cxnSp>
      <p:cxnSp>
        <p:nvCxnSpPr>
          <p:cNvPr id="136" name="Google Shape;136;p17"/>
          <p:cNvCxnSpPr>
            <a:stCxn id="133" idx="1"/>
            <a:endCxn id="131" idx="1"/>
          </p:cNvCxnSpPr>
          <p:nvPr/>
        </p:nvCxnSpPr>
        <p:spPr>
          <a:xfrm>
            <a:off x="1352975" y="1104500"/>
            <a:ext cx="600" cy="1253400"/>
          </a:xfrm>
          <a:prstGeom prst="bentConnector3">
            <a:avLst>
              <a:gd name="adj1" fmla="val -39687500"/>
            </a:avLst>
          </a:prstGeom>
          <a:noFill/>
          <a:ln w="9525" cap="flat" cmpd="sng">
            <a:solidFill>
              <a:schemeClr val="dk2"/>
            </a:solidFill>
            <a:prstDash val="solid"/>
            <a:round/>
            <a:headEnd type="none" w="med" len="med"/>
            <a:tailEnd type="none" w="med" len="med"/>
          </a:ln>
        </p:spPr>
      </p:cxnSp>
      <p:sp>
        <p:nvSpPr>
          <p:cNvPr id="137" name="Google Shape;137;p17"/>
          <p:cNvSpPr txBox="1"/>
          <p:nvPr/>
        </p:nvSpPr>
        <p:spPr>
          <a:xfrm>
            <a:off x="291000" y="4112200"/>
            <a:ext cx="933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i="1">
                <a:solidFill>
                  <a:schemeClr val="dk2"/>
                </a:solidFill>
                <a:latin typeface="Montserrat"/>
                <a:ea typeface="Montserrat"/>
                <a:cs typeface="Montserrat"/>
                <a:sym typeface="Montserrat"/>
              </a:rPr>
              <a:t>No participation</a:t>
            </a:r>
            <a:endParaRPr sz="800" i="1">
              <a:solidFill>
                <a:schemeClr val="dk2"/>
              </a:solidFill>
              <a:latin typeface="Montserrat"/>
              <a:ea typeface="Montserrat"/>
              <a:cs typeface="Montserrat"/>
              <a:sym typeface="Montserrat"/>
            </a:endParaRPr>
          </a:p>
        </p:txBody>
      </p:sp>
      <p:sp>
        <p:nvSpPr>
          <p:cNvPr id="138" name="Google Shape;138;p17"/>
          <p:cNvSpPr txBox="1"/>
          <p:nvPr/>
        </p:nvSpPr>
        <p:spPr>
          <a:xfrm>
            <a:off x="291000" y="2939775"/>
            <a:ext cx="933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i="1">
                <a:solidFill>
                  <a:schemeClr val="dk2"/>
                </a:solidFill>
                <a:latin typeface="Montserrat"/>
                <a:ea typeface="Montserrat"/>
                <a:cs typeface="Montserrat"/>
                <a:sym typeface="Montserrat"/>
              </a:rPr>
              <a:t>Degree of tokenism</a:t>
            </a:r>
            <a:endParaRPr sz="800" i="1">
              <a:solidFill>
                <a:schemeClr val="dk2"/>
              </a:solidFill>
              <a:latin typeface="Montserrat"/>
              <a:ea typeface="Montserrat"/>
              <a:cs typeface="Montserrat"/>
              <a:sym typeface="Montserrat"/>
            </a:endParaRPr>
          </a:p>
        </p:txBody>
      </p:sp>
      <p:sp>
        <p:nvSpPr>
          <p:cNvPr id="139" name="Google Shape;139;p17"/>
          <p:cNvSpPr txBox="1"/>
          <p:nvPr/>
        </p:nvSpPr>
        <p:spPr>
          <a:xfrm>
            <a:off x="291000" y="1515650"/>
            <a:ext cx="933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i="1">
                <a:solidFill>
                  <a:schemeClr val="dk2"/>
                </a:solidFill>
                <a:latin typeface="Montserrat"/>
                <a:ea typeface="Montserrat"/>
                <a:cs typeface="Montserrat"/>
                <a:sym typeface="Montserrat"/>
              </a:rPr>
              <a:t>Degree of citizen power</a:t>
            </a:r>
            <a:endParaRPr sz="800" i="1">
              <a:solidFill>
                <a:schemeClr val="dk2"/>
              </a:solidFill>
              <a:latin typeface="Montserrat"/>
              <a:ea typeface="Montserrat"/>
              <a:cs typeface="Montserrat"/>
              <a:sym typeface="Montserrat"/>
            </a:endParaRPr>
          </a:p>
        </p:txBody>
      </p:sp>
      <p:sp>
        <p:nvSpPr>
          <p:cNvPr id="140" name="Google Shape;140;p17"/>
          <p:cNvSpPr/>
          <p:nvPr/>
        </p:nvSpPr>
        <p:spPr>
          <a:xfrm>
            <a:off x="3944875" y="1945725"/>
            <a:ext cx="2058000" cy="870300"/>
          </a:xfrm>
          <a:prstGeom prst="roundRect">
            <a:avLst>
              <a:gd name="adj" fmla="val 7829"/>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Montserrat"/>
                <a:ea typeface="Montserrat"/>
                <a:cs typeface="Montserrat"/>
                <a:sym typeface="Montserrat"/>
              </a:rPr>
              <a:t>Kampung community collectives work collaboratively together with entrepreneurs and the government to determine ground rules and mechanisms.</a:t>
            </a:r>
            <a:endParaRPr sz="900">
              <a:solidFill>
                <a:schemeClr val="dk1"/>
              </a:solidFill>
              <a:latin typeface="Montserrat"/>
              <a:ea typeface="Montserrat"/>
              <a:cs typeface="Montserrat"/>
              <a:sym typeface="Montserrat"/>
            </a:endParaRPr>
          </a:p>
        </p:txBody>
      </p:sp>
      <p:sp>
        <p:nvSpPr>
          <p:cNvPr id="141" name="Google Shape;141;p17"/>
          <p:cNvSpPr/>
          <p:nvPr/>
        </p:nvSpPr>
        <p:spPr>
          <a:xfrm>
            <a:off x="3930288" y="806250"/>
            <a:ext cx="2058000" cy="788700"/>
          </a:xfrm>
          <a:prstGeom prst="roundRect">
            <a:avLst>
              <a:gd name="adj" fmla="val 7829"/>
            </a:avLst>
          </a:prstGeom>
          <a:solidFill>
            <a:srgbClr val="1211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Communities in cooperative schemes decide on coastal resilience planning within their own scope of areas</a:t>
            </a:r>
            <a:endParaRPr sz="900">
              <a:solidFill>
                <a:schemeClr val="lt1"/>
              </a:solidFill>
              <a:latin typeface="Montserrat"/>
              <a:ea typeface="Montserrat"/>
              <a:cs typeface="Montserrat"/>
              <a:sym typeface="Montserrat"/>
            </a:endParaRPr>
          </a:p>
        </p:txBody>
      </p:sp>
      <p:sp>
        <p:nvSpPr>
          <p:cNvPr id="142" name="Google Shape;142;p17"/>
          <p:cNvSpPr/>
          <p:nvPr/>
        </p:nvSpPr>
        <p:spPr>
          <a:xfrm>
            <a:off x="3124526" y="2318975"/>
            <a:ext cx="740100" cy="1500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43" name="Google Shape;143;p17"/>
          <p:cNvCxnSpPr>
            <a:stCxn id="133" idx="3"/>
            <a:endCxn id="132" idx="3"/>
          </p:cNvCxnSpPr>
          <p:nvPr/>
        </p:nvCxnSpPr>
        <p:spPr>
          <a:xfrm>
            <a:off x="3038675" y="1104500"/>
            <a:ext cx="600" cy="626700"/>
          </a:xfrm>
          <a:prstGeom prst="bentConnector3">
            <a:avLst>
              <a:gd name="adj1" fmla="val 39687500"/>
            </a:avLst>
          </a:prstGeom>
          <a:noFill/>
          <a:ln w="9525" cap="flat" cmpd="sng">
            <a:solidFill>
              <a:schemeClr val="dk2"/>
            </a:solidFill>
            <a:prstDash val="solid"/>
            <a:round/>
            <a:headEnd type="none" w="med" len="med"/>
            <a:tailEnd type="none" w="med" len="med"/>
          </a:ln>
        </p:spPr>
      </p:cxnSp>
      <p:sp>
        <p:nvSpPr>
          <p:cNvPr id="144" name="Google Shape;144;p17"/>
          <p:cNvSpPr/>
          <p:nvPr/>
        </p:nvSpPr>
        <p:spPr>
          <a:xfrm>
            <a:off x="3342402" y="1345800"/>
            <a:ext cx="522300" cy="1500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5" name="Google Shape;145;p17"/>
          <p:cNvSpPr/>
          <p:nvPr/>
        </p:nvSpPr>
        <p:spPr>
          <a:xfrm>
            <a:off x="6090188" y="1125600"/>
            <a:ext cx="449700" cy="1500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 name="Google Shape;146;p17"/>
          <p:cNvSpPr/>
          <p:nvPr/>
        </p:nvSpPr>
        <p:spPr>
          <a:xfrm>
            <a:off x="6641800" y="555900"/>
            <a:ext cx="2058000" cy="1289400"/>
          </a:xfrm>
          <a:prstGeom prst="roundRect">
            <a:avLst>
              <a:gd name="adj" fmla="val 7829"/>
            </a:avLst>
          </a:prstGeom>
          <a:solidFill>
            <a:srgbClr val="1211CA"/>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900">
                <a:solidFill>
                  <a:schemeClr val="lt1"/>
                </a:solidFill>
                <a:latin typeface="Montserrat"/>
                <a:ea typeface="Montserrat"/>
                <a:cs typeface="Montserrat"/>
                <a:sym typeface="Montserrat"/>
              </a:rPr>
              <a:t>The financial support will be the basis for implementing the resilience program. The requirement for funding is that a pre-existing cooperative must have been established.</a:t>
            </a:r>
            <a:endParaRPr sz="900">
              <a:solidFill>
                <a:schemeClr val="lt1"/>
              </a:solidFill>
              <a:latin typeface="Montserrat"/>
              <a:ea typeface="Montserrat"/>
              <a:cs typeface="Montserrat"/>
              <a:sym typeface="Montserrat"/>
            </a:endParaRPr>
          </a:p>
        </p:txBody>
      </p:sp>
      <p:sp>
        <p:nvSpPr>
          <p:cNvPr id="147" name="Google Shape;147;p17"/>
          <p:cNvSpPr/>
          <p:nvPr/>
        </p:nvSpPr>
        <p:spPr>
          <a:xfrm rot="-5400000">
            <a:off x="4825234" y="1695338"/>
            <a:ext cx="297300" cy="1500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 name="Google Shape;148;p17"/>
          <p:cNvSpPr/>
          <p:nvPr/>
        </p:nvSpPr>
        <p:spPr>
          <a:xfrm rot="5400000">
            <a:off x="7445938" y="2093813"/>
            <a:ext cx="449700" cy="1500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 name="Google Shape;149;p17"/>
          <p:cNvSpPr/>
          <p:nvPr/>
        </p:nvSpPr>
        <p:spPr>
          <a:xfrm>
            <a:off x="6641800" y="2440100"/>
            <a:ext cx="2058000" cy="870300"/>
          </a:xfrm>
          <a:prstGeom prst="roundRect">
            <a:avLst>
              <a:gd name="adj" fmla="val 7829"/>
            </a:avLst>
          </a:prstGeom>
          <a:solidFill>
            <a:srgbClr val="1211CA"/>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900">
                <a:solidFill>
                  <a:schemeClr val="lt1"/>
                </a:solidFill>
                <a:latin typeface="Montserrat"/>
                <a:ea typeface="Montserrat"/>
                <a:cs typeface="Montserrat"/>
                <a:sym typeface="Montserrat"/>
              </a:rPr>
              <a:t>The community will determine the priority scale and approach so that coastal resilience can be achieved.</a:t>
            </a:r>
            <a:endParaRPr sz="900">
              <a:solidFill>
                <a:schemeClr val="lt1"/>
              </a:solidFill>
              <a:latin typeface="Montserrat"/>
              <a:ea typeface="Montserrat"/>
              <a:cs typeface="Montserrat"/>
              <a:sym typeface="Montserrat"/>
            </a:endParaRPr>
          </a:p>
        </p:txBody>
      </p:sp>
      <p:sp>
        <p:nvSpPr>
          <p:cNvPr id="150" name="Google Shape;150;p17"/>
          <p:cNvSpPr txBox="1"/>
          <p:nvPr/>
        </p:nvSpPr>
        <p:spPr>
          <a:xfrm>
            <a:off x="3660050" y="3356825"/>
            <a:ext cx="5283000" cy="152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dk1"/>
                </a:solidFill>
                <a:latin typeface="Montserrat"/>
                <a:ea typeface="Montserrat"/>
                <a:cs typeface="Montserrat"/>
                <a:sym typeface="Montserrat"/>
              </a:rPr>
              <a:t>The ideal bottom-up approach involves citizen participation that reaches at least the partnership level or higher to address coastal resilience for lower-middle-income communities.</a:t>
            </a:r>
            <a:endParaRPr sz="11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100">
              <a:solidFill>
                <a:schemeClr val="dk1"/>
              </a:solidFill>
              <a:latin typeface="Montserrat"/>
              <a:ea typeface="Montserrat"/>
              <a:cs typeface="Montserrat"/>
              <a:sym typeface="Montserrat"/>
            </a:endParaRPr>
          </a:p>
          <a:p>
            <a:pPr marL="0" lvl="0" indent="0" algn="l" rtl="0">
              <a:lnSpc>
                <a:spcPct val="115000"/>
              </a:lnSpc>
              <a:spcBef>
                <a:spcPts val="0"/>
              </a:spcBef>
              <a:spcAft>
                <a:spcPts val="1200"/>
              </a:spcAft>
              <a:buClr>
                <a:schemeClr val="dk1"/>
              </a:buClr>
              <a:buSzPts val="1100"/>
              <a:buFont typeface="Arial"/>
              <a:buNone/>
            </a:pPr>
            <a:r>
              <a:rPr lang="en" sz="1100">
                <a:solidFill>
                  <a:schemeClr val="dk1"/>
                </a:solidFill>
                <a:latin typeface="Montserrat"/>
                <a:ea typeface="Montserrat"/>
                <a:cs typeface="Montserrat"/>
                <a:sym typeface="Montserrat"/>
              </a:rPr>
              <a:t>However, this participatory approach will only be effective if the kampung residents have already consolidated and formed a collective agreement and systems, namely cooperatives. </a:t>
            </a:r>
            <a:endParaRPr sz="1100">
              <a:solidFill>
                <a:schemeClr val="dk1"/>
              </a:solidFill>
              <a:latin typeface="Montserrat"/>
              <a:ea typeface="Montserrat"/>
              <a:cs typeface="Montserrat"/>
              <a:sym typeface="Montserrat"/>
            </a:endParaRPr>
          </a:p>
        </p:txBody>
      </p:sp>
      <p:sp>
        <p:nvSpPr>
          <p:cNvPr id="151" name="Google Shape;151;p17"/>
          <p:cNvSpPr txBox="1">
            <a:spLocks noGrp="1"/>
          </p:cNvSpPr>
          <p:nvPr>
            <p:ph type="body" idx="4294967295"/>
          </p:nvPr>
        </p:nvSpPr>
        <p:spPr>
          <a:xfrm>
            <a:off x="210125" y="4796400"/>
            <a:ext cx="8527200" cy="3471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sz="800">
                <a:latin typeface="Montserrat"/>
                <a:ea typeface="Montserrat"/>
                <a:cs typeface="Montserrat"/>
                <a:sym typeface="Montserrat"/>
              </a:rPr>
              <a:t>¹Arnstein, S. R. (1969). A Ladder Of Citizen Participation. </a:t>
            </a:r>
            <a:r>
              <a:rPr lang="en" sz="800" i="1">
                <a:latin typeface="Montserrat"/>
                <a:ea typeface="Montserrat"/>
                <a:cs typeface="Montserrat"/>
                <a:sym typeface="Montserrat"/>
              </a:rPr>
              <a:t>Journal of the American Institute of Planners</a:t>
            </a:r>
            <a:r>
              <a:rPr lang="en" sz="800">
                <a:latin typeface="Montserrat"/>
                <a:ea typeface="Montserrat"/>
                <a:cs typeface="Montserrat"/>
                <a:sym typeface="Montserrat"/>
              </a:rPr>
              <a:t>, </a:t>
            </a:r>
            <a:r>
              <a:rPr lang="en" sz="800" i="1">
                <a:latin typeface="Montserrat"/>
                <a:ea typeface="Montserrat"/>
                <a:cs typeface="Montserrat"/>
                <a:sym typeface="Montserrat"/>
              </a:rPr>
              <a:t>35</a:t>
            </a:r>
            <a:r>
              <a:rPr lang="en" sz="800">
                <a:latin typeface="Montserrat"/>
                <a:ea typeface="Montserrat"/>
                <a:cs typeface="Montserrat"/>
                <a:sym typeface="Montserrat"/>
              </a:rPr>
              <a:t>(4), 216–224.</a:t>
            </a:r>
            <a:r>
              <a:rPr lang="en" sz="800">
                <a:uFill>
                  <a:noFill/>
                </a:uFill>
                <a:latin typeface="Montserrat"/>
                <a:ea typeface="Montserrat"/>
                <a:cs typeface="Montserrat"/>
                <a:sym typeface="Montserrat"/>
                <a:hlinkClick r:id="rId3"/>
              </a:rPr>
              <a:t> </a:t>
            </a:r>
            <a:r>
              <a:rPr lang="en" sz="800" u="sng">
                <a:latin typeface="Montserrat"/>
                <a:ea typeface="Montserrat"/>
                <a:cs typeface="Montserrat"/>
                <a:sym typeface="Montserrat"/>
                <a:hlinkClick r:id="rId3"/>
              </a:rPr>
              <a:t>https://doi.org/10.1080/01944366908977225</a:t>
            </a:r>
            <a:endParaRPr sz="800">
              <a:latin typeface="Montserrat"/>
              <a:ea typeface="Montserrat"/>
              <a:cs typeface="Montserrat"/>
              <a:sym typeface="Montserrat"/>
            </a:endParaRPr>
          </a:p>
        </p:txBody>
      </p:sp>
      <p:sp>
        <p:nvSpPr>
          <p:cNvPr id="152" name="Google Shape;152;p17"/>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r>
              <a:rPr lang="en"/>
              <a:t> - 12</a:t>
            </a:r>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8"/>
          <p:cNvSpPr txBox="1">
            <a:spLocks noGrp="1"/>
          </p:cNvSpPr>
          <p:nvPr>
            <p:ph type="body" idx="4294967295"/>
          </p:nvPr>
        </p:nvSpPr>
        <p:spPr>
          <a:xfrm>
            <a:off x="10005175" y="661275"/>
            <a:ext cx="2273400" cy="3416400"/>
          </a:xfrm>
          <a:prstGeom prst="rect">
            <a:avLst/>
          </a:prstGeom>
        </p:spPr>
        <p:txBody>
          <a:bodyPr spcFirstLastPara="1" wrap="square" lIns="91425" tIns="91425" rIns="91425" bIns="91425" anchor="t" anchorCtr="0">
            <a:normAutofit fontScale="85000" lnSpcReduction="20000"/>
          </a:bodyPr>
          <a:lstStyle/>
          <a:p>
            <a:pPr marL="0" lvl="0" indent="0" algn="l" rtl="0">
              <a:lnSpc>
                <a:spcPct val="95000"/>
              </a:lnSpc>
              <a:spcBef>
                <a:spcPts val="0"/>
              </a:spcBef>
              <a:spcAft>
                <a:spcPts val="0"/>
              </a:spcAft>
              <a:buNone/>
            </a:pPr>
            <a:r>
              <a:rPr lang="en" sz="1400"/>
              <a:t>Shopping list itu hrs include benefit nya ke area mana (direct dan/atau indirect), durasi project</a:t>
            </a:r>
            <a:endParaRPr sz="1400"/>
          </a:p>
          <a:p>
            <a:pPr marL="0" lvl="0" indent="0" algn="l" rtl="0">
              <a:lnSpc>
                <a:spcPct val="95000"/>
              </a:lnSpc>
              <a:spcBef>
                <a:spcPts val="1200"/>
              </a:spcBef>
              <a:spcAft>
                <a:spcPts val="0"/>
              </a:spcAft>
              <a:buClr>
                <a:schemeClr val="dk1"/>
              </a:buClr>
              <a:buSzPct val="78571"/>
              <a:buFont typeface="Arial"/>
              <a:buNone/>
            </a:pPr>
            <a:r>
              <a:rPr lang="en" sz="1400"/>
              <a:t>Shopping list dibuat menjadi bundles: misal bundle environment, bundle social, bundle economy. Dimana disetiap bundle itu pasti ada selipan untuk support kampung community plan.</a:t>
            </a:r>
            <a:endParaRPr sz="1400"/>
          </a:p>
          <a:p>
            <a:pPr marL="0" lvl="0" indent="0" algn="l" rtl="0">
              <a:lnSpc>
                <a:spcPct val="95000"/>
              </a:lnSpc>
              <a:spcBef>
                <a:spcPts val="1200"/>
              </a:spcBef>
              <a:spcAft>
                <a:spcPts val="1200"/>
              </a:spcAft>
              <a:buClr>
                <a:schemeClr val="dk1"/>
              </a:buClr>
              <a:buSzPct val="78571"/>
              <a:buFont typeface="Arial"/>
              <a:buNone/>
            </a:pPr>
            <a:r>
              <a:rPr lang="en" sz="1400"/>
              <a:t>2 Jenis shopping list:</a:t>
            </a:r>
            <a:br>
              <a:rPr lang="en" sz="1400"/>
            </a:br>
            <a:r>
              <a:rPr lang="en" sz="1400"/>
              <a:t>Shopping list top down (di tempat2 yang publicly owned)</a:t>
            </a:r>
            <a:br>
              <a:rPr lang="en" sz="1400"/>
            </a:br>
            <a:r>
              <a:rPr lang="en" sz="1400">
                <a:solidFill>
                  <a:srgbClr val="FF0000"/>
                </a:solidFill>
              </a:rPr>
              <a:t>Shopping list grassroot (membuat skema bagaimana kampung propose resilience nya mereka sendiri)</a:t>
            </a:r>
            <a:endParaRPr sz="1400">
              <a:solidFill>
                <a:srgbClr val="FF0000"/>
              </a:solidFill>
            </a:endParaRPr>
          </a:p>
        </p:txBody>
      </p:sp>
      <p:sp>
        <p:nvSpPr>
          <p:cNvPr id="158" name="Google Shape;158;p18"/>
          <p:cNvSpPr txBox="1"/>
          <p:nvPr/>
        </p:nvSpPr>
        <p:spPr>
          <a:xfrm>
            <a:off x="10005175" y="3989050"/>
            <a:ext cx="19617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2"/>
                </a:solidFill>
              </a:rPr>
              <a:t>Masyarakat lebih sehat, kemudian lebih bisa produktif dan aktualisasi diri</a:t>
            </a:r>
            <a:endParaRPr sz="900"/>
          </a:p>
        </p:txBody>
      </p:sp>
      <p:sp>
        <p:nvSpPr>
          <p:cNvPr id="159" name="Google Shape;159;p18"/>
          <p:cNvSpPr txBox="1"/>
          <p:nvPr/>
        </p:nvSpPr>
        <p:spPr>
          <a:xfrm>
            <a:off x="210125" y="175525"/>
            <a:ext cx="8788800" cy="694200"/>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 sz="2400" b="1">
                <a:solidFill>
                  <a:srgbClr val="1211CA"/>
                </a:solidFill>
                <a:latin typeface="Montserrat Black"/>
                <a:ea typeface="Montserrat Black"/>
                <a:cs typeface="Montserrat Black"/>
                <a:sym typeface="Montserrat Black"/>
              </a:rPr>
              <a:t>Kampung Community Plan: </a:t>
            </a:r>
            <a:endParaRPr sz="2400" b="1">
              <a:solidFill>
                <a:srgbClr val="1211CA"/>
              </a:solidFill>
              <a:latin typeface="Montserrat Black"/>
              <a:ea typeface="Montserrat Black"/>
              <a:cs typeface="Montserrat Black"/>
              <a:sym typeface="Montserrat Black"/>
            </a:endParaRPr>
          </a:p>
          <a:p>
            <a:pPr marL="0" marR="0" lvl="0" indent="0" algn="l" rtl="0">
              <a:lnSpc>
                <a:spcPct val="93976"/>
              </a:lnSpc>
              <a:spcBef>
                <a:spcPts val="0"/>
              </a:spcBef>
              <a:spcAft>
                <a:spcPts val="0"/>
              </a:spcAft>
              <a:buNone/>
            </a:pPr>
            <a:r>
              <a:rPr lang="en" sz="2400" b="1">
                <a:solidFill>
                  <a:srgbClr val="F9B314"/>
                </a:solidFill>
                <a:latin typeface="Montserrat Black"/>
                <a:ea typeface="Montserrat Black"/>
                <a:cs typeface="Montserrat Black"/>
                <a:sym typeface="Montserrat Black"/>
              </a:rPr>
              <a:t>Formulating Resilience Project List</a:t>
            </a:r>
            <a:endParaRPr sz="2400">
              <a:solidFill>
                <a:srgbClr val="F9B314"/>
              </a:solidFill>
            </a:endParaRPr>
          </a:p>
        </p:txBody>
      </p:sp>
      <p:sp>
        <p:nvSpPr>
          <p:cNvPr id="160" name="Google Shape;160;p18"/>
          <p:cNvSpPr txBox="1">
            <a:spLocks noGrp="1"/>
          </p:cNvSpPr>
          <p:nvPr>
            <p:ph type="body" idx="4294967295"/>
          </p:nvPr>
        </p:nvSpPr>
        <p:spPr>
          <a:xfrm>
            <a:off x="4987488" y="2168183"/>
            <a:ext cx="1970100" cy="2222400"/>
          </a:xfrm>
          <a:prstGeom prst="rect">
            <a:avLst/>
          </a:prstGeom>
          <a:solidFill>
            <a:srgbClr val="CFE2F3"/>
          </a:solidFill>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dk1"/>
              </a:buClr>
              <a:buSzPts val="1100"/>
              <a:buFont typeface="Arial"/>
              <a:buNone/>
            </a:pPr>
            <a:r>
              <a:rPr lang="en" sz="1100">
                <a:latin typeface="Montserrat"/>
                <a:ea typeface="Montserrat"/>
                <a:cs typeface="Montserrat"/>
                <a:sym typeface="Montserrat"/>
              </a:rPr>
              <a:t>Project List Examples for Zero Runoff Resilience:</a:t>
            </a:r>
            <a:endParaRPr sz="1100">
              <a:latin typeface="Montserrat"/>
              <a:ea typeface="Montserrat"/>
              <a:cs typeface="Montserrat"/>
              <a:sym typeface="Montserrat"/>
            </a:endParaRPr>
          </a:p>
          <a:p>
            <a:pPr marL="285750" lvl="0" indent="-184150" algn="l" rtl="0">
              <a:lnSpc>
                <a:spcPct val="95000"/>
              </a:lnSpc>
              <a:spcBef>
                <a:spcPts val="1200"/>
              </a:spcBef>
              <a:spcAft>
                <a:spcPts val="0"/>
              </a:spcAft>
              <a:buSzPts val="1100"/>
              <a:buFont typeface="Montserrat"/>
              <a:buChar char="●"/>
            </a:pPr>
            <a:r>
              <a:rPr lang="en" sz="1100">
                <a:latin typeface="Montserrat"/>
                <a:ea typeface="Montserrat"/>
                <a:cs typeface="Montserrat"/>
                <a:sym typeface="Montserrat"/>
              </a:rPr>
              <a:t>Water retention on public land and amenities</a:t>
            </a:r>
            <a:endParaRPr sz="1100">
              <a:latin typeface="Montserrat"/>
              <a:ea typeface="Montserrat"/>
              <a:cs typeface="Montserrat"/>
              <a:sym typeface="Montserrat"/>
            </a:endParaRPr>
          </a:p>
          <a:p>
            <a:pPr marL="285750" lvl="0" indent="-184150" algn="l" rtl="0">
              <a:lnSpc>
                <a:spcPct val="95000"/>
              </a:lnSpc>
              <a:spcBef>
                <a:spcPts val="0"/>
              </a:spcBef>
              <a:spcAft>
                <a:spcPts val="0"/>
              </a:spcAft>
              <a:buSzPts val="1100"/>
              <a:buFont typeface="Montserrat"/>
              <a:buChar char="●"/>
            </a:pPr>
            <a:r>
              <a:rPr lang="en" sz="1100">
                <a:latin typeface="Montserrat"/>
                <a:ea typeface="Montserrat"/>
                <a:cs typeface="Montserrat"/>
                <a:sym typeface="Montserrat"/>
              </a:rPr>
              <a:t>Soil infiltration well</a:t>
            </a:r>
            <a:endParaRPr sz="1100">
              <a:latin typeface="Montserrat"/>
              <a:ea typeface="Montserrat"/>
              <a:cs typeface="Montserrat"/>
              <a:sym typeface="Montserrat"/>
            </a:endParaRPr>
          </a:p>
          <a:p>
            <a:pPr marL="285750" lvl="0" indent="-184150" algn="l" rtl="0">
              <a:lnSpc>
                <a:spcPct val="95000"/>
              </a:lnSpc>
              <a:spcBef>
                <a:spcPts val="0"/>
              </a:spcBef>
              <a:spcAft>
                <a:spcPts val="0"/>
              </a:spcAft>
              <a:buSzPts val="1100"/>
              <a:buFont typeface="Montserrat"/>
              <a:buChar char="●"/>
            </a:pPr>
            <a:r>
              <a:rPr lang="en" sz="1100">
                <a:latin typeface="Montserrat"/>
                <a:ea typeface="Montserrat"/>
                <a:cs typeface="Montserrat"/>
                <a:sym typeface="Montserrat"/>
              </a:rPr>
              <a:t>Reservoir</a:t>
            </a:r>
            <a:endParaRPr sz="1100">
              <a:latin typeface="Montserrat"/>
              <a:ea typeface="Montserrat"/>
              <a:cs typeface="Montserrat"/>
              <a:sym typeface="Montserrat"/>
            </a:endParaRPr>
          </a:p>
          <a:p>
            <a:pPr marL="285750" lvl="0" indent="-184150" algn="l" rtl="0">
              <a:lnSpc>
                <a:spcPct val="95000"/>
              </a:lnSpc>
              <a:spcBef>
                <a:spcPts val="0"/>
              </a:spcBef>
              <a:spcAft>
                <a:spcPts val="0"/>
              </a:spcAft>
              <a:buSzPts val="1100"/>
              <a:buFont typeface="Montserrat"/>
              <a:buChar char="●"/>
            </a:pPr>
            <a:r>
              <a:rPr lang="en" sz="1100">
                <a:latin typeface="Montserrat"/>
                <a:ea typeface="Montserrat"/>
                <a:cs typeface="Montserrat"/>
                <a:sym typeface="Montserrat"/>
              </a:rPr>
              <a:t>Cooperatives financing</a:t>
            </a:r>
            <a:endParaRPr sz="1100">
              <a:latin typeface="Montserrat"/>
              <a:ea typeface="Montserrat"/>
              <a:cs typeface="Montserrat"/>
              <a:sym typeface="Montserrat"/>
            </a:endParaRPr>
          </a:p>
          <a:p>
            <a:pPr marL="285750" lvl="0" indent="-184150" algn="l" rtl="0">
              <a:lnSpc>
                <a:spcPct val="95000"/>
              </a:lnSpc>
              <a:spcBef>
                <a:spcPts val="0"/>
              </a:spcBef>
              <a:spcAft>
                <a:spcPts val="0"/>
              </a:spcAft>
              <a:buSzPts val="1100"/>
              <a:buFont typeface="Montserrat"/>
              <a:buChar char="●"/>
            </a:pPr>
            <a:r>
              <a:rPr lang="en" sz="1100">
                <a:latin typeface="Montserrat"/>
                <a:ea typeface="Montserrat"/>
                <a:cs typeface="Montserrat"/>
                <a:sym typeface="Montserrat"/>
              </a:rPr>
              <a:t>Flood mitigation training</a:t>
            </a:r>
            <a:endParaRPr sz="1100">
              <a:latin typeface="Montserrat"/>
              <a:ea typeface="Montserrat"/>
              <a:cs typeface="Montserrat"/>
              <a:sym typeface="Montserrat"/>
            </a:endParaRPr>
          </a:p>
        </p:txBody>
      </p:sp>
      <p:sp>
        <p:nvSpPr>
          <p:cNvPr id="161" name="Google Shape;161;p18"/>
          <p:cNvSpPr txBox="1">
            <a:spLocks noGrp="1"/>
          </p:cNvSpPr>
          <p:nvPr>
            <p:ph type="body" idx="4294967295"/>
          </p:nvPr>
        </p:nvSpPr>
        <p:spPr>
          <a:xfrm>
            <a:off x="7028823" y="2168183"/>
            <a:ext cx="1970100" cy="2222400"/>
          </a:xfrm>
          <a:prstGeom prst="rect">
            <a:avLst/>
          </a:prstGeom>
          <a:solidFill>
            <a:srgbClr val="D9EAD3"/>
          </a:solidFill>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dk1"/>
              </a:buClr>
              <a:buSzPts val="1100"/>
              <a:buFont typeface="Arial"/>
              <a:buNone/>
            </a:pPr>
            <a:r>
              <a:rPr lang="en" sz="1100">
                <a:latin typeface="Montserrat"/>
                <a:ea typeface="Montserrat"/>
                <a:cs typeface="Montserrat"/>
                <a:sym typeface="Montserrat"/>
              </a:rPr>
              <a:t>Project List Examples for Resilient Greenery:</a:t>
            </a:r>
            <a:endParaRPr sz="1100">
              <a:latin typeface="Montserrat"/>
              <a:ea typeface="Montserrat"/>
              <a:cs typeface="Montserrat"/>
              <a:sym typeface="Montserrat"/>
            </a:endParaRPr>
          </a:p>
          <a:p>
            <a:pPr marL="342900" lvl="0" indent="-298450" algn="l" rtl="0">
              <a:lnSpc>
                <a:spcPct val="95000"/>
              </a:lnSpc>
              <a:spcBef>
                <a:spcPts val="1200"/>
              </a:spcBef>
              <a:spcAft>
                <a:spcPts val="0"/>
              </a:spcAft>
              <a:buSzPts val="1100"/>
              <a:buFont typeface="Montserrat"/>
              <a:buChar char="●"/>
            </a:pPr>
            <a:r>
              <a:rPr lang="en" sz="1100">
                <a:latin typeface="Montserrat"/>
                <a:ea typeface="Montserrat"/>
                <a:cs typeface="Montserrat"/>
                <a:sym typeface="Montserrat"/>
              </a:rPr>
              <a:t>Coastal Wetland</a:t>
            </a:r>
            <a:endParaRPr sz="1100">
              <a:latin typeface="Montserrat"/>
              <a:ea typeface="Montserrat"/>
              <a:cs typeface="Montserrat"/>
              <a:sym typeface="Montserrat"/>
            </a:endParaRPr>
          </a:p>
          <a:p>
            <a:pPr marL="342900" lvl="0" indent="-298450" algn="l" rtl="0">
              <a:lnSpc>
                <a:spcPct val="95000"/>
              </a:lnSpc>
              <a:spcBef>
                <a:spcPts val="0"/>
              </a:spcBef>
              <a:spcAft>
                <a:spcPts val="0"/>
              </a:spcAft>
              <a:buSzPts val="1100"/>
              <a:buFont typeface="Montserrat"/>
              <a:buChar char="●"/>
            </a:pPr>
            <a:r>
              <a:rPr lang="en" sz="1100">
                <a:latin typeface="Montserrat"/>
                <a:ea typeface="Montserrat"/>
                <a:cs typeface="Montserrat"/>
                <a:sym typeface="Montserrat"/>
              </a:rPr>
              <a:t>Ecological park</a:t>
            </a:r>
            <a:endParaRPr sz="1100">
              <a:latin typeface="Montserrat"/>
              <a:ea typeface="Montserrat"/>
              <a:cs typeface="Montserrat"/>
              <a:sym typeface="Montserrat"/>
            </a:endParaRPr>
          </a:p>
          <a:p>
            <a:pPr marL="342900" lvl="0" indent="-298450" algn="l" rtl="0">
              <a:lnSpc>
                <a:spcPct val="95000"/>
              </a:lnSpc>
              <a:spcBef>
                <a:spcPts val="0"/>
              </a:spcBef>
              <a:spcAft>
                <a:spcPts val="0"/>
              </a:spcAft>
              <a:buSzPts val="1100"/>
              <a:buFont typeface="Montserrat"/>
              <a:buChar char="●"/>
            </a:pPr>
            <a:r>
              <a:rPr lang="en" sz="1100">
                <a:latin typeface="Montserrat"/>
                <a:ea typeface="Montserrat"/>
                <a:cs typeface="Montserrat"/>
                <a:sym typeface="Montserrat"/>
              </a:rPr>
              <a:t>Riverside improvement</a:t>
            </a:r>
            <a:endParaRPr sz="1100">
              <a:latin typeface="Montserrat"/>
              <a:ea typeface="Montserrat"/>
              <a:cs typeface="Montserrat"/>
              <a:sym typeface="Montserrat"/>
            </a:endParaRPr>
          </a:p>
          <a:p>
            <a:pPr marL="342900" lvl="0" indent="-298450" algn="l" rtl="0">
              <a:lnSpc>
                <a:spcPct val="95000"/>
              </a:lnSpc>
              <a:spcBef>
                <a:spcPts val="0"/>
              </a:spcBef>
              <a:spcAft>
                <a:spcPts val="0"/>
              </a:spcAft>
              <a:buSzPts val="1100"/>
              <a:buFont typeface="Montserrat"/>
              <a:buChar char="●"/>
            </a:pPr>
            <a:r>
              <a:rPr lang="en" sz="1100">
                <a:latin typeface="Montserrat"/>
                <a:ea typeface="Montserrat"/>
                <a:cs typeface="Montserrat"/>
                <a:sym typeface="Montserrat"/>
              </a:rPr>
              <a:t>Local plant nursery</a:t>
            </a:r>
            <a:endParaRPr sz="1100">
              <a:latin typeface="Montserrat"/>
              <a:ea typeface="Montserrat"/>
              <a:cs typeface="Montserrat"/>
              <a:sym typeface="Montserrat"/>
            </a:endParaRPr>
          </a:p>
          <a:p>
            <a:pPr marL="342900" lvl="0" indent="-298450" algn="l" rtl="0">
              <a:lnSpc>
                <a:spcPct val="95000"/>
              </a:lnSpc>
              <a:spcBef>
                <a:spcPts val="0"/>
              </a:spcBef>
              <a:spcAft>
                <a:spcPts val="0"/>
              </a:spcAft>
              <a:buSzPts val="1100"/>
              <a:buFont typeface="Montserrat"/>
              <a:buChar char="●"/>
            </a:pPr>
            <a:r>
              <a:rPr lang="en" sz="1100">
                <a:latin typeface="Montserrat"/>
                <a:ea typeface="Montserrat"/>
                <a:cs typeface="Montserrat"/>
                <a:sym typeface="Montserrat"/>
              </a:rPr>
              <a:t>Circular green economy</a:t>
            </a:r>
            <a:endParaRPr sz="1100">
              <a:latin typeface="Montserrat"/>
              <a:ea typeface="Montserrat"/>
              <a:cs typeface="Montserrat"/>
              <a:sym typeface="Montserrat"/>
            </a:endParaRPr>
          </a:p>
        </p:txBody>
      </p:sp>
      <p:sp>
        <p:nvSpPr>
          <p:cNvPr id="162" name="Google Shape;162;p18"/>
          <p:cNvSpPr txBox="1">
            <a:spLocks noGrp="1"/>
          </p:cNvSpPr>
          <p:nvPr>
            <p:ph type="body" idx="4294967295"/>
          </p:nvPr>
        </p:nvSpPr>
        <p:spPr>
          <a:xfrm>
            <a:off x="114300" y="917175"/>
            <a:ext cx="8686800" cy="679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1200"/>
              </a:spcAft>
              <a:buNone/>
            </a:pPr>
            <a:r>
              <a:rPr lang="en" sz="1100">
                <a:latin typeface="Montserrat"/>
                <a:ea typeface="Montserrat"/>
                <a:cs typeface="Montserrat"/>
                <a:sym typeface="Montserrat"/>
              </a:rPr>
              <a:t>What kind of resilience program output that can be </a:t>
            </a:r>
            <a:r>
              <a:rPr lang="en" sz="1100" b="1">
                <a:latin typeface="Montserrat"/>
                <a:ea typeface="Montserrat"/>
                <a:cs typeface="Montserrat"/>
                <a:sym typeface="Montserrat"/>
              </a:rPr>
              <a:t>proposed by kampung cooperatives? </a:t>
            </a:r>
            <a:br>
              <a:rPr lang="en" sz="1100" b="1">
                <a:latin typeface="Montserrat"/>
                <a:ea typeface="Montserrat"/>
                <a:cs typeface="Montserrat"/>
                <a:sym typeface="Montserrat"/>
              </a:rPr>
            </a:br>
            <a:r>
              <a:rPr lang="en" sz="1100" b="1">
                <a:latin typeface="Montserrat"/>
                <a:ea typeface="Montserrat"/>
                <a:cs typeface="Montserrat"/>
                <a:sym typeface="Montserrat"/>
              </a:rPr>
              <a:t>Ways to engage</a:t>
            </a:r>
            <a:r>
              <a:rPr lang="en" sz="1100">
                <a:latin typeface="Montserrat"/>
                <a:ea typeface="Montserrat"/>
                <a:cs typeface="Montserrat"/>
                <a:sym typeface="Montserrat"/>
              </a:rPr>
              <a:t> it with third party facilitators, policy maker, and other related stakeholders</a:t>
            </a:r>
            <a:endParaRPr sz="1100">
              <a:latin typeface="Montserrat"/>
              <a:ea typeface="Montserrat"/>
              <a:cs typeface="Montserrat"/>
              <a:sym typeface="Montserrat"/>
            </a:endParaRPr>
          </a:p>
        </p:txBody>
      </p:sp>
      <p:sp>
        <p:nvSpPr>
          <p:cNvPr id="163" name="Google Shape;163;p18"/>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r>
              <a:rPr lang="en"/>
              <a:t> - 12</a:t>
            </a:r>
            <a:endParaRPr/>
          </a:p>
        </p:txBody>
      </p:sp>
      <p:pic>
        <p:nvPicPr>
          <p:cNvPr id="164" name="Google Shape;164;p18"/>
          <p:cNvPicPr preferRelativeResize="0"/>
          <p:nvPr/>
        </p:nvPicPr>
        <p:blipFill>
          <a:blip r:embed="rId3">
            <a:alphaModFix/>
          </a:blip>
          <a:stretch>
            <a:fillRect/>
          </a:stretch>
        </p:blipFill>
        <p:spPr>
          <a:xfrm>
            <a:off x="228604" y="1643858"/>
            <a:ext cx="4604211" cy="3271051"/>
          </a:xfrm>
          <a:prstGeom prst="rect">
            <a:avLst/>
          </a:prstGeom>
          <a:noFill/>
          <a:ln w="9525"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body" idx="4294967295"/>
          </p:nvPr>
        </p:nvSpPr>
        <p:spPr>
          <a:xfrm>
            <a:off x="-3490275" y="719375"/>
            <a:ext cx="3247800" cy="26793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dk1"/>
              </a:buClr>
              <a:buSzPts val="1100"/>
              <a:buFont typeface="Arial"/>
              <a:buNone/>
            </a:pPr>
            <a:r>
              <a:rPr lang="en" sz="1400"/>
              <a:t>Ambil 1 percontohan kampung.</a:t>
            </a:r>
            <a:endParaRPr sz="1400"/>
          </a:p>
          <a:p>
            <a:pPr marL="0" lvl="0" indent="0" algn="l" rtl="0">
              <a:lnSpc>
                <a:spcPct val="95000"/>
              </a:lnSpc>
              <a:spcBef>
                <a:spcPts val="1200"/>
              </a:spcBef>
              <a:spcAft>
                <a:spcPts val="0"/>
              </a:spcAft>
              <a:buClr>
                <a:schemeClr val="dk1"/>
              </a:buClr>
              <a:buSzPts val="1100"/>
              <a:buFont typeface="Arial"/>
              <a:buNone/>
            </a:pPr>
            <a:r>
              <a:rPr lang="en" sz="1400"/>
              <a:t>Bahwa end result yg diharapkan, kampung ini bisa produce suatu project list yg dilengkapi dengan value impact yg menyasar ke enterprises sekitar (termasuk mapping enterprises yg diajak kerjasama), untuk bisa masukin pendanaan skema LBF</a:t>
            </a:r>
            <a:endParaRPr sz="1400"/>
          </a:p>
          <a:p>
            <a:pPr marL="0" lvl="0" indent="0" algn="l" rtl="0">
              <a:lnSpc>
                <a:spcPct val="95000"/>
              </a:lnSpc>
              <a:spcBef>
                <a:spcPts val="1200"/>
              </a:spcBef>
              <a:spcAft>
                <a:spcPts val="0"/>
              </a:spcAft>
              <a:buClr>
                <a:schemeClr val="dk1"/>
              </a:buClr>
              <a:buSzPts val="1100"/>
              <a:buFont typeface="Arial"/>
              <a:buNone/>
            </a:pPr>
            <a:r>
              <a:rPr lang="en" sz="1400"/>
              <a:t>Contoh kampung: Kampung Tongkol KAKC</a:t>
            </a:r>
            <a:endParaRPr sz="1400"/>
          </a:p>
          <a:p>
            <a:pPr marL="0" lvl="0" indent="0" algn="l" rtl="0">
              <a:lnSpc>
                <a:spcPct val="95000"/>
              </a:lnSpc>
              <a:spcBef>
                <a:spcPts val="1200"/>
              </a:spcBef>
              <a:spcAft>
                <a:spcPts val="1200"/>
              </a:spcAft>
              <a:buClr>
                <a:schemeClr val="dk1"/>
              </a:buClr>
              <a:buSzPts val="1100"/>
              <a:buFont typeface="Arial"/>
              <a:buNone/>
            </a:pPr>
            <a:endParaRPr sz="1400"/>
          </a:p>
        </p:txBody>
      </p:sp>
      <p:sp>
        <p:nvSpPr>
          <p:cNvPr id="170" name="Google Shape;170;p19"/>
          <p:cNvSpPr/>
          <p:nvPr/>
        </p:nvSpPr>
        <p:spPr>
          <a:xfrm>
            <a:off x="9478375" y="719375"/>
            <a:ext cx="3112200" cy="1738500"/>
          </a:xfrm>
          <a:prstGeom prst="rect">
            <a:avLst/>
          </a:prstGeom>
          <a:solidFill>
            <a:srgbClr val="FF0000"/>
          </a:solidFill>
          <a:ln w="10400" cap="flat" cmpd="sng">
            <a:solidFill>
              <a:schemeClr val="dk2"/>
            </a:solidFill>
            <a:prstDash val="solid"/>
            <a:round/>
            <a:headEnd type="none" w="sm" len="sm"/>
            <a:tailEnd type="none" w="sm" len="sm"/>
          </a:ln>
        </p:spPr>
        <p:txBody>
          <a:bodyPr spcFirstLastPara="1" wrap="square" lIns="99750" tIns="99750" rIns="99750" bIns="99750" anchor="ctr" anchorCtr="0">
            <a:noAutofit/>
          </a:bodyPr>
          <a:lstStyle/>
          <a:p>
            <a:pPr marL="0" lvl="0" indent="0" algn="ctr" rtl="0">
              <a:spcBef>
                <a:spcPts val="0"/>
              </a:spcBef>
              <a:spcAft>
                <a:spcPts val="0"/>
              </a:spcAft>
              <a:buNone/>
            </a:pPr>
            <a:r>
              <a:rPr lang="en" sz="1527"/>
              <a:t>TBU: Peta yg sama dengan PETA 3 slide 2 —&gt; peta project list</a:t>
            </a:r>
            <a:endParaRPr sz="1527"/>
          </a:p>
          <a:p>
            <a:pPr marL="0" lvl="0" indent="0" algn="ctr" rtl="0">
              <a:spcBef>
                <a:spcPts val="0"/>
              </a:spcBef>
              <a:spcAft>
                <a:spcPts val="0"/>
              </a:spcAft>
              <a:buNone/>
            </a:pPr>
            <a:endParaRPr sz="1527"/>
          </a:p>
          <a:p>
            <a:pPr marL="0" lvl="0" indent="0" algn="ctr" rtl="0">
              <a:spcBef>
                <a:spcPts val="0"/>
              </a:spcBef>
              <a:spcAft>
                <a:spcPts val="0"/>
              </a:spcAft>
              <a:buNone/>
            </a:pPr>
            <a:r>
              <a:rPr lang="en" sz="1527"/>
              <a:t>Tapi skala sekitar kampung</a:t>
            </a:r>
            <a:endParaRPr sz="1527"/>
          </a:p>
        </p:txBody>
      </p:sp>
      <p:sp>
        <p:nvSpPr>
          <p:cNvPr id="171" name="Google Shape;171;p19"/>
          <p:cNvSpPr/>
          <p:nvPr/>
        </p:nvSpPr>
        <p:spPr>
          <a:xfrm>
            <a:off x="9478375" y="2565874"/>
            <a:ext cx="3112200" cy="1738500"/>
          </a:xfrm>
          <a:prstGeom prst="rect">
            <a:avLst/>
          </a:prstGeom>
          <a:solidFill>
            <a:srgbClr val="FF0000"/>
          </a:solidFill>
          <a:ln w="10400" cap="flat" cmpd="sng">
            <a:solidFill>
              <a:schemeClr val="dk2"/>
            </a:solidFill>
            <a:prstDash val="solid"/>
            <a:round/>
            <a:headEnd type="none" w="sm" len="sm"/>
            <a:tailEnd type="none" w="sm" len="sm"/>
          </a:ln>
        </p:spPr>
        <p:txBody>
          <a:bodyPr spcFirstLastPara="1" wrap="square" lIns="99750" tIns="99750" rIns="99750" bIns="99750" anchor="ctr" anchorCtr="0">
            <a:noAutofit/>
          </a:bodyPr>
          <a:lstStyle/>
          <a:p>
            <a:pPr marL="0" lvl="0" indent="0" algn="ctr" rtl="0">
              <a:spcBef>
                <a:spcPts val="0"/>
              </a:spcBef>
              <a:spcAft>
                <a:spcPts val="0"/>
              </a:spcAft>
              <a:buNone/>
            </a:pPr>
            <a:r>
              <a:rPr lang="en" sz="1527"/>
              <a:t>TBU: Peta enterprises yang jadi target untuk LBF → yang mendapat eksternalitas positif dari complementary measures ini</a:t>
            </a:r>
            <a:endParaRPr sz="1527"/>
          </a:p>
        </p:txBody>
      </p:sp>
      <p:sp>
        <p:nvSpPr>
          <p:cNvPr id="172" name="Google Shape;172;p19"/>
          <p:cNvSpPr/>
          <p:nvPr/>
        </p:nvSpPr>
        <p:spPr>
          <a:xfrm>
            <a:off x="9478375" y="4724650"/>
            <a:ext cx="2852700" cy="15936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TBU: Peta Kecamatan Pademangan, menunjukkan complementary measures yg bisa dibuat, plus dampaknya terhadap coastal flooding</a:t>
            </a:r>
            <a:endParaRPr/>
          </a:p>
        </p:txBody>
      </p:sp>
      <p:sp>
        <p:nvSpPr>
          <p:cNvPr id="173" name="Google Shape;173;p19"/>
          <p:cNvSpPr txBox="1"/>
          <p:nvPr/>
        </p:nvSpPr>
        <p:spPr>
          <a:xfrm>
            <a:off x="210125" y="175525"/>
            <a:ext cx="8788800" cy="347100"/>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 sz="2400" b="1">
                <a:solidFill>
                  <a:srgbClr val="1211CA"/>
                </a:solidFill>
                <a:latin typeface="Montserrat Black"/>
                <a:ea typeface="Montserrat Black"/>
                <a:cs typeface="Montserrat Black"/>
                <a:sym typeface="Montserrat Black"/>
              </a:rPr>
              <a:t>Kampung Community Plan: </a:t>
            </a:r>
            <a:r>
              <a:rPr lang="en" sz="2400" b="1">
                <a:solidFill>
                  <a:srgbClr val="F9B314"/>
                </a:solidFill>
                <a:latin typeface="Montserrat Black"/>
                <a:ea typeface="Montserrat Black"/>
                <a:cs typeface="Montserrat Black"/>
                <a:sym typeface="Montserrat Black"/>
              </a:rPr>
              <a:t>Implementing</a:t>
            </a:r>
            <a:endParaRPr sz="2400">
              <a:solidFill>
                <a:srgbClr val="F9B314"/>
              </a:solidFill>
            </a:endParaRPr>
          </a:p>
        </p:txBody>
      </p:sp>
      <p:pic>
        <p:nvPicPr>
          <p:cNvPr id="174" name="Google Shape;174;p19"/>
          <p:cNvPicPr preferRelativeResize="0"/>
          <p:nvPr/>
        </p:nvPicPr>
        <p:blipFill rotWithShape="1">
          <a:blip r:embed="rId3">
            <a:alphaModFix/>
          </a:blip>
          <a:srcRect b="20153"/>
          <a:stretch/>
        </p:blipFill>
        <p:spPr>
          <a:xfrm>
            <a:off x="4862525" y="2495650"/>
            <a:ext cx="3388150" cy="1272451"/>
          </a:xfrm>
          <a:prstGeom prst="rect">
            <a:avLst/>
          </a:prstGeom>
          <a:noFill/>
          <a:ln>
            <a:noFill/>
          </a:ln>
        </p:spPr>
      </p:pic>
      <p:pic>
        <p:nvPicPr>
          <p:cNvPr id="175" name="Google Shape;175;p19" title="Artboard-01.png"/>
          <p:cNvPicPr preferRelativeResize="0"/>
          <p:nvPr/>
        </p:nvPicPr>
        <p:blipFill rotWithShape="1">
          <a:blip r:embed="rId4">
            <a:alphaModFix/>
          </a:blip>
          <a:srcRect t="169" b="179"/>
          <a:stretch/>
        </p:blipFill>
        <p:spPr>
          <a:xfrm>
            <a:off x="516650" y="1107900"/>
            <a:ext cx="3941048" cy="2774894"/>
          </a:xfrm>
          <a:prstGeom prst="rect">
            <a:avLst/>
          </a:prstGeom>
          <a:noFill/>
          <a:ln>
            <a:noFill/>
          </a:ln>
        </p:spPr>
      </p:pic>
      <p:sp>
        <p:nvSpPr>
          <p:cNvPr id="176" name="Google Shape;176;p19"/>
          <p:cNvSpPr txBox="1">
            <a:spLocks noGrp="1"/>
          </p:cNvSpPr>
          <p:nvPr>
            <p:ph type="body" idx="4294967295"/>
          </p:nvPr>
        </p:nvSpPr>
        <p:spPr>
          <a:xfrm>
            <a:off x="4722000" y="3779450"/>
            <a:ext cx="4146000" cy="347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100">
                <a:latin typeface="Montserrat"/>
                <a:ea typeface="Montserrat"/>
                <a:cs typeface="Montserrat"/>
                <a:sym typeface="Montserrat"/>
              </a:rPr>
              <a:t>Examples of community action plan in Kampung Tongkol.² </a:t>
            </a:r>
            <a:endParaRPr sz="1100">
              <a:latin typeface="Montserrat"/>
              <a:ea typeface="Montserrat"/>
              <a:cs typeface="Montserrat"/>
              <a:sym typeface="Montserrat"/>
            </a:endParaRPr>
          </a:p>
        </p:txBody>
      </p:sp>
      <p:sp>
        <p:nvSpPr>
          <p:cNvPr id="177" name="Google Shape;177;p19"/>
          <p:cNvSpPr txBox="1"/>
          <p:nvPr/>
        </p:nvSpPr>
        <p:spPr>
          <a:xfrm>
            <a:off x="4686300" y="1016950"/>
            <a:ext cx="4217400" cy="163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dk2"/>
                </a:solidFill>
                <a:latin typeface="Montserrat"/>
                <a:ea typeface="Montserrat"/>
                <a:cs typeface="Montserrat"/>
                <a:sym typeface="Montserrat"/>
              </a:rPr>
              <a:t>Pilot project implementation in a kampung with</a:t>
            </a:r>
            <a:r>
              <a:rPr lang="en" sz="1100">
                <a:solidFill>
                  <a:schemeClr val="dk2"/>
                </a:solidFill>
                <a:highlight>
                  <a:schemeClr val="accent6"/>
                </a:highlight>
                <a:latin typeface="Montserrat"/>
                <a:ea typeface="Montserrat"/>
                <a:cs typeface="Montserrat"/>
                <a:sym typeface="Montserrat"/>
              </a:rPr>
              <a:t> a pre-existing cooperative scheme.  </a:t>
            </a:r>
            <a:endParaRPr sz="1100">
              <a:solidFill>
                <a:schemeClr val="dk2"/>
              </a:solidFill>
              <a:highlight>
                <a:schemeClr val="accent6"/>
              </a:highlight>
              <a:latin typeface="Montserrat"/>
              <a:ea typeface="Montserrat"/>
              <a:cs typeface="Montserrat"/>
              <a:sym typeface="Montserrat"/>
            </a:endParaRPr>
          </a:p>
          <a:p>
            <a:pPr marL="0" lvl="0" indent="0" algn="l" rtl="0">
              <a:lnSpc>
                <a:spcPct val="115000"/>
              </a:lnSpc>
              <a:spcBef>
                <a:spcPts val="1200"/>
              </a:spcBef>
              <a:spcAft>
                <a:spcPts val="0"/>
              </a:spcAft>
              <a:buNone/>
            </a:pPr>
            <a:r>
              <a:rPr lang="en" sz="1100">
                <a:solidFill>
                  <a:schemeClr val="dk2"/>
                </a:solidFill>
                <a:latin typeface="Montserrat"/>
                <a:ea typeface="Montserrat"/>
                <a:cs typeface="Montserrat"/>
                <a:sym typeface="Montserrat"/>
              </a:rPr>
              <a:t>Resilience participatory planning can be prioritized based on the Kampung listed on the Kampung Improvement Plan based on Kepgub DKI Number 878 Year 2018.</a:t>
            </a:r>
            <a:r>
              <a:rPr lang="en" sz="800">
                <a:solidFill>
                  <a:schemeClr val="dk2"/>
                </a:solidFill>
                <a:latin typeface="Montserrat"/>
                <a:ea typeface="Montserrat"/>
                <a:cs typeface="Montserrat"/>
                <a:sym typeface="Montserrat"/>
              </a:rPr>
              <a:t>¹</a:t>
            </a:r>
            <a:endParaRPr sz="1100">
              <a:solidFill>
                <a:schemeClr val="dk2"/>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1100">
              <a:solidFill>
                <a:schemeClr val="dk2"/>
              </a:solidFill>
              <a:latin typeface="Montserrat"/>
              <a:ea typeface="Montserrat"/>
              <a:cs typeface="Montserrat"/>
              <a:sym typeface="Montserrat"/>
            </a:endParaRPr>
          </a:p>
        </p:txBody>
      </p:sp>
      <p:sp>
        <p:nvSpPr>
          <p:cNvPr id="178" name="Google Shape;178;p19"/>
          <p:cNvSpPr txBox="1">
            <a:spLocks noGrp="1"/>
          </p:cNvSpPr>
          <p:nvPr>
            <p:ph type="body" idx="4294967295"/>
          </p:nvPr>
        </p:nvSpPr>
        <p:spPr>
          <a:xfrm>
            <a:off x="210125" y="4428775"/>
            <a:ext cx="8527200" cy="347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5"/>
              <a:buNone/>
            </a:pPr>
            <a:r>
              <a:rPr lang="en" sz="800">
                <a:latin typeface="Montserrat"/>
                <a:ea typeface="Montserrat"/>
                <a:cs typeface="Montserrat"/>
                <a:sym typeface="Montserrat"/>
              </a:rPr>
              <a:t>¹</a:t>
            </a:r>
            <a:r>
              <a:rPr lang="en" sz="800">
                <a:highlight>
                  <a:srgbClr val="FCFEFF"/>
                </a:highlight>
                <a:latin typeface="Montserrat"/>
                <a:ea typeface="Montserrat"/>
                <a:cs typeface="Montserrat"/>
                <a:sym typeface="Montserrat"/>
              </a:rPr>
              <a:t>Keputusan Gubernur Nomor 878 Tahun 2018 tentang Gugus Tugas Pelaksanaan Penataan Kampung dan Masyarakat</a:t>
            </a:r>
            <a:endParaRPr sz="800">
              <a:highlight>
                <a:srgbClr val="FCFEFF"/>
              </a:highlight>
              <a:latin typeface="Montserrat"/>
              <a:ea typeface="Montserrat"/>
              <a:cs typeface="Montserrat"/>
              <a:sym typeface="Montserrat"/>
            </a:endParaRPr>
          </a:p>
          <a:p>
            <a:pPr marL="0" lvl="0" indent="0" algn="l" rtl="0">
              <a:lnSpc>
                <a:spcPct val="100000"/>
              </a:lnSpc>
              <a:spcBef>
                <a:spcPts val="1200"/>
              </a:spcBef>
              <a:spcAft>
                <a:spcPts val="0"/>
              </a:spcAft>
              <a:buSzPts val="275"/>
              <a:buNone/>
            </a:pPr>
            <a:r>
              <a:rPr lang="en" sz="800">
                <a:latin typeface="Montserrat"/>
                <a:ea typeface="Montserrat"/>
                <a:cs typeface="Montserrat"/>
                <a:sym typeface="Montserrat"/>
              </a:rPr>
              <a:t>²</a:t>
            </a:r>
            <a:r>
              <a:rPr lang="en" sz="800">
                <a:highlight>
                  <a:srgbClr val="FCFEFF"/>
                </a:highlight>
                <a:latin typeface="Montserrat"/>
                <a:ea typeface="Montserrat"/>
                <a:cs typeface="Montserrat"/>
                <a:sym typeface="Montserrat"/>
              </a:rPr>
              <a:t>Asian Coalition for Housing Rights. (2019). Kampung Tongkol: Case Studies of Collective Housing in Asian Cities Series. http://www.achr.net/upload/downloads/file_230731123736.pdf</a:t>
            </a:r>
            <a:endParaRPr sz="800">
              <a:highlight>
                <a:srgbClr val="FCFEFF"/>
              </a:highlight>
              <a:latin typeface="Montserrat"/>
              <a:ea typeface="Montserrat"/>
              <a:cs typeface="Montserrat"/>
              <a:sym typeface="Montserrat"/>
            </a:endParaRPr>
          </a:p>
          <a:p>
            <a:pPr marL="0" lvl="0" indent="0" algn="l" rtl="0">
              <a:lnSpc>
                <a:spcPct val="100000"/>
              </a:lnSpc>
              <a:spcBef>
                <a:spcPts val="1200"/>
              </a:spcBef>
              <a:spcAft>
                <a:spcPts val="1200"/>
              </a:spcAft>
              <a:buSzPts val="275"/>
              <a:buNone/>
            </a:pPr>
            <a:endParaRPr sz="800">
              <a:highlight>
                <a:srgbClr val="FCFEFF"/>
              </a:highlight>
              <a:latin typeface="Montserrat"/>
              <a:ea typeface="Montserrat"/>
              <a:cs typeface="Montserrat"/>
              <a:sym typeface="Montserrat"/>
            </a:endParaRPr>
          </a:p>
        </p:txBody>
      </p:sp>
      <p:sp>
        <p:nvSpPr>
          <p:cNvPr id="179" name="Google Shape;179;p19"/>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r>
              <a:rPr lang="en"/>
              <a:t> - 12</a:t>
            </a:r>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0"/>
          <p:cNvSpPr/>
          <p:nvPr/>
        </p:nvSpPr>
        <p:spPr>
          <a:xfrm>
            <a:off x="5517350" y="2682627"/>
            <a:ext cx="3222000" cy="1842600"/>
          </a:xfrm>
          <a:prstGeom prst="roundRect">
            <a:avLst>
              <a:gd name="adj" fmla="val 7515"/>
            </a:avLst>
          </a:prstGeom>
          <a:noFill/>
          <a:ln w="18650" cap="flat" cmpd="sng">
            <a:solidFill>
              <a:srgbClr val="6AA84F"/>
            </a:solidFill>
            <a:prstDash val="dash"/>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endParaRPr sz="1370"/>
          </a:p>
        </p:txBody>
      </p:sp>
      <p:cxnSp>
        <p:nvCxnSpPr>
          <p:cNvPr id="185" name="Google Shape;185;p20"/>
          <p:cNvCxnSpPr/>
          <p:nvPr/>
        </p:nvCxnSpPr>
        <p:spPr>
          <a:xfrm>
            <a:off x="2504026" y="2957457"/>
            <a:ext cx="253800" cy="0"/>
          </a:xfrm>
          <a:prstGeom prst="straightConnector1">
            <a:avLst/>
          </a:prstGeom>
          <a:noFill/>
          <a:ln w="9325" cap="flat" cmpd="sng">
            <a:solidFill>
              <a:schemeClr val="dk2"/>
            </a:solidFill>
            <a:prstDash val="solid"/>
            <a:round/>
            <a:headEnd type="none" w="med" len="med"/>
            <a:tailEnd type="stealth" w="med" len="med"/>
          </a:ln>
        </p:spPr>
      </p:cxnSp>
      <p:cxnSp>
        <p:nvCxnSpPr>
          <p:cNvPr id="186" name="Google Shape;186;p20"/>
          <p:cNvCxnSpPr/>
          <p:nvPr/>
        </p:nvCxnSpPr>
        <p:spPr>
          <a:xfrm>
            <a:off x="3593399" y="4806215"/>
            <a:ext cx="3731400" cy="0"/>
          </a:xfrm>
          <a:prstGeom prst="straightConnector1">
            <a:avLst/>
          </a:prstGeom>
          <a:noFill/>
          <a:ln w="9325" cap="flat" cmpd="sng">
            <a:solidFill>
              <a:srgbClr val="CCCCCC"/>
            </a:solidFill>
            <a:prstDash val="solid"/>
            <a:round/>
            <a:headEnd type="none" w="med" len="med"/>
            <a:tailEnd type="none" w="med" len="med"/>
          </a:ln>
        </p:spPr>
      </p:cxnSp>
      <p:cxnSp>
        <p:nvCxnSpPr>
          <p:cNvPr id="187" name="Google Shape;187;p20"/>
          <p:cNvCxnSpPr/>
          <p:nvPr/>
        </p:nvCxnSpPr>
        <p:spPr>
          <a:xfrm>
            <a:off x="3593399" y="4334873"/>
            <a:ext cx="3731400" cy="0"/>
          </a:xfrm>
          <a:prstGeom prst="straightConnector1">
            <a:avLst/>
          </a:prstGeom>
          <a:noFill/>
          <a:ln w="9325" cap="flat" cmpd="sng">
            <a:solidFill>
              <a:srgbClr val="CCCCCC"/>
            </a:solidFill>
            <a:prstDash val="solid"/>
            <a:round/>
            <a:headEnd type="none" w="med" len="med"/>
            <a:tailEnd type="none" w="med" len="med"/>
          </a:ln>
        </p:spPr>
      </p:cxnSp>
      <p:cxnSp>
        <p:nvCxnSpPr>
          <p:cNvPr id="188" name="Google Shape;188;p20"/>
          <p:cNvCxnSpPr/>
          <p:nvPr/>
        </p:nvCxnSpPr>
        <p:spPr>
          <a:xfrm>
            <a:off x="3593399" y="3875733"/>
            <a:ext cx="3731400" cy="0"/>
          </a:xfrm>
          <a:prstGeom prst="straightConnector1">
            <a:avLst/>
          </a:prstGeom>
          <a:noFill/>
          <a:ln w="9325" cap="flat" cmpd="sng">
            <a:solidFill>
              <a:srgbClr val="CCCCCC"/>
            </a:solidFill>
            <a:prstDash val="solid"/>
            <a:round/>
            <a:headEnd type="none" w="med" len="med"/>
            <a:tailEnd type="none" w="med" len="med"/>
          </a:ln>
        </p:spPr>
      </p:cxnSp>
      <p:cxnSp>
        <p:nvCxnSpPr>
          <p:cNvPr id="189" name="Google Shape;189;p20"/>
          <p:cNvCxnSpPr/>
          <p:nvPr/>
        </p:nvCxnSpPr>
        <p:spPr>
          <a:xfrm>
            <a:off x="3593399" y="3416595"/>
            <a:ext cx="3731400" cy="0"/>
          </a:xfrm>
          <a:prstGeom prst="straightConnector1">
            <a:avLst/>
          </a:prstGeom>
          <a:noFill/>
          <a:ln w="9325" cap="flat" cmpd="sng">
            <a:solidFill>
              <a:srgbClr val="CCCCCC"/>
            </a:solidFill>
            <a:prstDash val="solid"/>
            <a:round/>
            <a:headEnd type="none" w="med" len="med"/>
            <a:tailEnd type="none" w="med" len="med"/>
          </a:ln>
        </p:spPr>
      </p:cxnSp>
      <p:cxnSp>
        <p:nvCxnSpPr>
          <p:cNvPr id="190" name="Google Shape;190;p20"/>
          <p:cNvCxnSpPr/>
          <p:nvPr/>
        </p:nvCxnSpPr>
        <p:spPr>
          <a:xfrm>
            <a:off x="3593399" y="2957457"/>
            <a:ext cx="3731400" cy="0"/>
          </a:xfrm>
          <a:prstGeom prst="straightConnector1">
            <a:avLst/>
          </a:prstGeom>
          <a:noFill/>
          <a:ln w="9325" cap="flat" cmpd="sng">
            <a:solidFill>
              <a:srgbClr val="CCCCCC"/>
            </a:solidFill>
            <a:prstDash val="solid"/>
            <a:round/>
            <a:headEnd type="none" w="med" len="med"/>
            <a:tailEnd type="none" w="med" len="med"/>
          </a:ln>
        </p:spPr>
      </p:cxnSp>
      <p:cxnSp>
        <p:nvCxnSpPr>
          <p:cNvPr id="191" name="Google Shape;191;p20"/>
          <p:cNvCxnSpPr/>
          <p:nvPr/>
        </p:nvCxnSpPr>
        <p:spPr>
          <a:xfrm>
            <a:off x="3593399" y="2039180"/>
            <a:ext cx="2802600" cy="0"/>
          </a:xfrm>
          <a:prstGeom prst="straightConnector1">
            <a:avLst/>
          </a:prstGeom>
          <a:noFill/>
          <a:ln w="9325" cap="flat" cmpd="sng">
            <a:solidFill>
              <a:srgbClr val="CCCCCC"/>
            </a:solidFill>
            <a:prstDash val="solid"/>
            <a:round/>
            <a:headEnd type="none" w="med" len="med"/>
            <a:tailEnd type="none" w="med" len="med"/>
          </a:ln>
        </p:spPr>
      </p:cxnSp>
      <p:cxnSp>
        <p:nvCxnSpPr>
          <p:cNvPr id="192" name="Google Shape;192;p20"/>
          <p:cNvCxnSpPr/>
          <p:nvPr/>
        </p:nvCxnSpPr>
        <p:spPr>
          <a:xfrm>
            <a:off x="3593399" y="2498318"/>
            <a:ext cx="3731400" cy="0"/>
          </a:xfrm>
          <a:prstGeom prst="straightConnector1">
            <a:avLst/>
          </a:prstGeom>
          <a:noFill/>
          <a:ln w="9325" cap="flat" cmpd="sng">
            <a:solidFill>
              <a:srgbClr val="CCCCCC"/>
            </a:solidFill>
            <a:prstDash val="solid"/>
            <a:round/>
            <a:headEnd type="none" w="med" len="med"/>
            <a:tailEnd type="none" w="med" len="med"/>
          </a:ln>
        </p:spPr>
      </p:cxnSp>
      <p:cxnSp>
        <p:nvCxnSpPr>
          <p:cNvPr id="193" name="Google Shape;193;p20"/>
          <p:cNvCxnSpPr>
            <a:endCxn id="194" idx="3"/>
          </p:cNvCxnSpPr>
          <p:nvPr/>
        </p:nvCxnSpPr>
        <p:spPr>
          <a:xfrm>
            <a:off x="3593457" y="1580000"/>
            <a:ext cx="3731400" cy="0"/>
          </a:xfrm>
          <a:prstGeom prst="straightConnector1">
            <a:avLst/>
          </a:prstGeom>
          <a:noFill/>
          <a:ln w="9325" cap="flat" cmpd="sng">
            <a:solidFill>
              <a:srgbClr val="CCCCCC"/>
            </a:solidFill>
            <a:prstDash val="solid"/>
            <a:round/>
            <a:headEnd type="none" w="med" len="med"/>
            <a:tailEnd type="none" w="med" len="med"/>
          </a:ln>
        </p:spPr>
      </p:cxnSp>
      <p:sp>
        <p:nvSpPr>
          <p:cNvPr id="195" name="Google Shape;195;p20"/>
          <p:cNvSpPr/>
          <p:nvPr/>
        </p:nvSpPr>
        <p:spPr>
          <a:xfrm>
            <a:off x="1242087" y="1395654"/>
            <a:ext cx="1261800" cy="3687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01010"/>
                </a:solidFill>
              </a:rPr>
              <a:t>Local residents</a:t>
            </a:r>
            <a:endParaRPr sz="782">
              <a:solidFill>
                <a:srgbClr val="101010"/>
              </a:solidFill>
            </a:endParaRPr>
          </a:p>
        </p:txBody>
      </p:sp>
      <p:sp>
        <p:nvSpPr>
          <p:cNvPr id="196" name="Google Shape;196;p20"/>
          <p:cNvSpPr/>
          <p:nvPr/>
        </p:nvSpPr>
        <p:spPr>
          <a:xfrm>
            <a:off x="1242087" y="2313925"/>
            <a:ext cx="1261800" cy="3687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01010"/>
                </a:solidFill>
              </a:rPr>
              <a:t>Small enterprise</a:t>
            </a:r>
            <a:endParaRPr sz="782">
              <a:solidFill>
                <a:srgbClr val="101010"/>
              </a:solidFill>
            </a:endParaRPr>
          </a:p>
        </p:txBody>
      </p:sp>
      <p:sp>
        <p:nvSpPr>
          <p:cNvPr id="197" name="Google Shape;197;p20"/>
          <p:cNvSpPr/>
          <p:nvPr/>
        </p:nvSpPr>
        <p:spPr>
          <a:xfrm>
            <a:off x="1242087" y="2773064"/>
            <a:ext cx="1261800" cy="3687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01010"/>
                </a:solidFill>
              </a:rPr>
              <a:t>Medium enterprise</a:t>
            </a:r>
            <a:endParaRPr sz="782">
              <a:solidFill>
                <a:srgbClr val="101010"/>
              </a:solidFill>
            </a:endParaRPr>
          </a:p>
        </p:txBody>
      </p:sp>
      <p:sp>
        <p:nvSpPr>
          <p:cNvPr id="198" name="Google Shape;198;p20"/>
          <p:cNvSpPr/>
          <p:nvPr/>
        </p:nvSpPr>
        <p:spPr>
          <a:xfrm>
            <a:off x="1242087" y="3232202"/>
            <a:ext cx="1261800" cy="3687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01010"/>
                </a:solidFill>
              </a:rPr>
              <a:t>Big enterprise</a:t>
            </a:r>
            <a:endParaRPr sz="782">
              <a:solidFill>
                <a:srgbClr val="101010"/>
              </a:solidFill>
            </a:endParaRPr>
          </a:p>
        </p:txBody>
      </p:sp>
      <p:sp>
        <p:nvSpPr>
          <p:cNvPr id="199" name="Google Shape;199;p20"/>
          <p:cNvSpPr/>
          <p:nvPr/>
        </p:nvSpPr>
        <p:spPr>
          <a:xfrm>
            <a:off x="1242087" y="3691340"/>
            <a:ext cx="1261800" cy="3687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01010"/>
                </a:solidFill>
              </a:rPr>
              <a:t>Logistics and transport</a:t>
            </a:r>
            <a:endParaRPr sz="782">
              <a:solidFill>
                <a:srgbClr val="101010"/>
              </a:solidFill>
            </a:endParaRPr>
          </a:p>
        </p:txBody>
      </p:sp>
      <p:sp>
        <p:nvSpPr>
          <p:cNvPr id="200" name="Google Shape;200;p20"/>
          <p:cNvSpPr/>
          <p:nvPr/>
        </p:nvSpPr>
        <p:spPr>
          <a:xfrm>
            <a:off x="1242087" y="4150479"/>
            <a:ext cx="1261800" cy="3687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01010"/>
                </a:solidFill>
              </a:rPr>
              <a:t>Industry</a:t>
            </a:r>
            <a:endParaRPr sz="782">
              <a:solidFill>
                <a:srgbClr val="101010"/>
              </a:solidFill>
            </a:endParaRPr>
          </a:p>
        </p:txBody>
      </p:sp>
      <p:sp>
        <p:nvSpPr>
          <p:cNvPr id="201" name="Google Shape;201;p20"/>
          <p:cNvSpPr/>
          <p:nvPr/>
        </p:nvSpPr>
        <p:spPr>
          <a:xfrm>
            <a:off x="1242087" y="4609617"/>
            <a:ext cx="1261800" cy="3687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01010"/>
                </a:solidFill>
              </a:rPr>
              <a:t>Non Human (Environment)</a:t>
            </a:r>
            <a:endParaRPr sz="782">
              <a:solidFill>
                <a:srgbClr val="101010"/>
              </a:solidFill>
            </a:endParaRPr>
          </a:p>
        </p:txBody>
      </p:sp>
      <p:sp>
        <p:nvSpPr>
          <p:cNvPr id="202" name="Google Shape;202;p20"/>
          <p:cNvSpPr/>
          <p:nvPr/>
        </p:nvSpPr>
        <p:spPr>
          <a:xfrm>
            <a:off x="1634645" y="985881"/>
            <a:ext cx="869400" cy="365700"/>
          </a:xfrm>
          <a:prstGeom prst="roundRect">
            <a:avLst>
              <a:gd name="adj" fmla="val 16667"/>
            </a:avLst>
          </a:prstGeom>
          <a:noFill/>
          <a:ln w="18650" cap="flat" cmpd="sng">
            <a:solidFill>
              <a:srgbClr val="595959"/>
            </a:solidFill>
            <a:prstDash val="solid"/>
            <a:round/>
            <a:headEnd type="none" w="sm" len="sm"/>
            <a:tailEnd type="none" w="sm" len="sm"/>
          </a:ln>
        </p:spPr>
        <p:txBody>
          <a:bodyPr spcFirstLastPara="1" wrap="square" lIns="89475" tIns="89475" rIns="89475" bIns="89475" anchor="ctr" anchorCtr="0">
            <a:noAutofit/>
          </a:bodyPr>
          <a:lstStyle/>
          <a:p>
            <a:pPr marL="0" lvl="0" indent="0" algn="r" rtl="0">
              <a:spcBef>
                <a:spcPts val="0"/>
              </a:spcBef>
              <a:spcAft>
                <a:spcPts val="0"/>
              </a:spcAft>
              <a:buNone/>
            </a:pPr>
            <a:r>
              <a:rPr lang="en" sz="782" b="1">
                <a:solidFill>
                  <a:srgbClr val="101010"/>
                </a:solidFill>
              </a:rPr>
              <a:t>Infrastructure Phasing</a:t>
            </a:r>
            <a:endParaRPr sz="782" b="1">
              <a:solidFill>
                <a:srgbClr val="101010"/>
              </a:solidFill>
            </a:endParaRPr>
          </a:p>
        </p:txBody>
      </p:sp>
      <p:sp>
        <p:nvSpPr>
          <p:cNvPr id="203" name="Google Shape;203;p20"/>
          <p:cNvSpPr txBox="1"/>
          <p:nvPr/>
        </p:nvSpPr>
        <p:spPr>
          <a:xfrm>
            <a:off x="210125" y="175525"/>
            <a:ext cx="9349500" cy="347100"/>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 sz="2400" b="1">
                <a:solidFill>
                  <a:srgbClr val="F9B314"/>
                </a:solidFill>
                <a:latin typeface="Montserrat Black"/>
                <a:ea typeface="Montserrat Black"/>
                <a:cs typeface="Montserrat Black"/>
                <a:sym typeface="Montserrat Black"/>
              </a:rPr>
              <a:t>Stakeholder </a:t>
            </a:r>
            <a:r>
              <a:rPr lang="en" sz="2400" b="1">
                <a:solidFill>
                  <a:srgbClr val="1211CA"/>
                </a:solidFill>
                <a:latin typeface="Montserrat Black"/>
                <a:ea typeface="Montserrat Black"/>
                <a:cs typeface="Montserrat Black"/>
                <a:sym typeface="Montserrat Black"/>
              </a:rPr>
              <a:t>mapping</a:t>
            </a:r>
            <a:endParaRPr sz="2400">
              <a:solidFill>
                <a:srgbClr val="1211CA"/>
              </a:solidFill>
            </a:endParaRPr>
          </a:p>
        </p:txBody>
      </p:sp>
      <p:sp>
        <p:nvSpPr>
          <p:cNvPr id="204" name="Google Shape;204;p20"/>
          <p:cNvSpPr/>
          <p:nvPr/>
        </p:nvSpPr>
        <p:spPr>
          <a:xfrm>
            <a:off x="2757653" y="576075"/>
            <a:ext cx="811500" cy="365700"/>
          </a:xfrm>
          <a:prstGeom prst="roundRect">
            <a:avLst>
              <a:gd name="adj" fmla="val 16667"/>
            </a:avLst>
          </a:prstGeom>
          <a:noFill/>
          <a:ln w="18650" cap="flat" cmpd="sng">
            <a:solidFill>
              <a:srgbClr val="F9B314"/>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b="1">
                <a:solidFill>
                  <a:srgbClr val="101010"/>
                </a:solidFill>
              </a:rPr>
              <a:t>Immediate Effect</a:t>
            </a:r>
            <a:endParaRPr sz="782" b="1">
              <a:solidFill>
                <a:srgbClr val="101010"/>
              </a:solidFill>
            </a:endParaRPr>
          </a:p>
        </p:txBody>
      </p:sp>
      <p:sp>
        <p:nvSpPr>
          <p:cNvPr id="205" name="Google Shape;205;p20"/>
          <p:cNvSpPr/>
          <p:nvPr/>
        </p:nvSpPr>
        <p:spPr>
          <a:xfrm>
            <a:off x="6513280" y="576075"/>
            <a:ext cx="811500" cy="365700"/>
          </a:xfrm>
          <a:prstGeom prst="roundRect">
            <a:avLst>
              <a:gd name="adj" fmla="val 16667"/>
            </a:avLst>
          </a:prstGeom>
          <a:noFill/>
          <a:ln w="18650" cap="flat" cmpd="sng">
            <a:solidFill>
              <a:srgbClr val="F9B314"/>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b="1">
                <a:solidFill>
                  <a:srgbClr val="101010"/>
                </a:solidFill>
              </a:rPr>
              <a:t>Indirect Effect</a:t>
            </a:r>
            <a:endParaRPr sz="782" b="1">
              <a:solidFill>
                <a:srgbClr val="101010"/>
              </a:solidFill>
            </a:endParaRPr>
          </a:p>
        </p:txBody>
      </p:sp>
      <p:sp>
        <p:nvSpPr>
          <p:cNvPr id="206" name="Google Shape;206;p20"/>
          <p:cNvSpPr/>
          <p:nvPr/>
        </p:nvSpPr>
        <p:spPr>
          <a:xfrm>
            <a:off x="2757657" y="1856251"/>
            <a:ext cx="835500" cy="365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Safer and Accessible Harbour</a:t>
            </a:r>
            <a:endParaRPr sz="782">
              <a:solidFill>
                <a:srgbClr val="1211CA"/>
              </a:solidFill>
            </a:endParaRPr>
          </a:p>
        </p:txBody>
      </p:sp>
      <p:sp>
        <p:nvSpPr>
          <p:cNvPr id="207" name="Google Shape;207;p20"/>
          <p:cNvSpPr/>
          <p:nvPr/>
        </p:nvSpPr>
        <p:spPr>
          <a:xfrm>
            <a:off x="2757657" y="1395656"/>
            <a:ext cx="835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Reduced Flood Risk</a:t>
            </a:r>
            <a:endParaRPr sz="782">
              <a:solidFill>
                <a:srgbClr val="1211CA"/>
              </a:solidFill>
            </a:endParaRPr>
          </a:p>
        </p:txBody>
      </p:sp>
      <p:sp>
        <p:nvSpPr>
          <p:cNvPr id="208" name="Google Shape;208;p20"/>
          <p:cNvSpPr/>
          <p:nvPr/>
        </p:nvSpPr>
        <p:spPr>
          <a:xfrm>
            <a:off x="2757657" y="2313927"/>
            <a:ext cx="835500" cy="827700"/>
          </a:xfrm>
          <a:prstGeom prst="roundRect">
            <a:avLst>
              <a:gd name="adj" fmla="val 12363"/>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Consistent Business Operations</a:t>
            </a:r>
            <a:endParaRPr sz="782">
              <a:solidFill>
                <a:srgbClr val="1211CA"/>
              </a:solidFill>
            </a:endParaRPr>
          </a:p>
        </p:txBody>
      </p:sp>
      <p:sp>
        <p:nvSpPr>
          <p:cNvPr id="209" name="Google Shape;209;p20"/>
          <p:cNvSpPr/>
          <p:nvPr/>
        </p:nvSpPr>
        <p:spPr>
          <a:xfrm>
            <a:off x="2757657" y="3232207"/>
            <a:ext cx="835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Uninterrupted Production</a:t>
            </a:r>
            <a:endParaRPr sz="782">
              <a:solidFill>
                <a:srgbClr val="1211CA"/>
              </a:solidFill>
            </a:endParaRPr>
          </a:p>
        </p:txBody>
      </p:sp>
      <p:sp>
        <p:nvSpPr>
          <p:cNvPr id="210" name="Google Shape;210;p20"/>
          <p:cNvSpPr/>
          <p:nvPr/>
        </p:nvSpPr>
        <p:spPr>
          <a:xfrm>
            <a:off x="2757657" y="3691347"/>
            <a:ext cx="835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587">
                <a:solidFill>
                  <a:srgbClr val="1211CA"/>
                </a:solidFill>
              </a:rPr>
              <a:t>Climate Adaptive Transmission and Distribution </a:t>
            </a:r>
            <a:endParaRPr sz="587">
              <a:solidFill>
                <a:srgbClr val="1211CA"/>
              </a:solidFill>
            </a:endParaRPr>
          </a:p>
        </p:txBody>
      </p:sp>
      <p:sp>
        <p:nvSpPr>
          <p:cNvPr id="211" name="Google Shape;211;p20"/>
          <p:cNvSpPr/>
          <p:nvPr/>
        </p:nvSpPr>
        <p:spPr>
          <a:xfrm>
            <a:off x="2757657" y="4150486"/>
            <a:ext cx="835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587">
                <a:solidFill>
                  <a:srgbClr val="1211CA"/>
                </a:solidFill>
              </a:rPr>
              <a:t>Stable manufacturing and supply chain</a:t>
            </a:r>
            <a:endParaRPr sz="587">
              <a:solidFill>
                <a:srgbClr val="1211CA"/>
              </a:solidFill>
            </a:endParaRPr>
          </a:p>
        </p:txBody>
      </p:sp>
      <p:sp>
        <p:nvSpPr>
          <p:cNvPr id="212" name="Google Shape;212;p20"/>
          <p:cNvSpPr/>
          <p:nvPr/>
        </p:nvSpPr>
        <p:spPr>
          <a:xfrm>
            <a:off x="2757657" y="4609626"/>
            <a:ext cx="835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Restored Coastal Ecosystems</a:t>
            </a:r>
            <a:endParaRPr sz="782">
              <a:solidFill>
                <a:srgbClr val="1211CA"/>
              </a:solidFill>
            </a:endParaRPr>
          </a:p>
        </p:txBody>
      </p:sp>
      <p:sp>
        <p:nvSpPr>
          <p:cNvPr id="213" name="Google Shape;213;p20"/>
          <p:cNvSpPr/>
          <p:nvPr/>
        </p:nvSpPr>
        <p:spPr>
          <a:xfrm>
            <a:off x="5572614" y="2313879"/>
            <a:ext cx="811500" cy="12873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Business Growth</a:t>
            </a:r>
            <a:endParaRPr sz="782">
              <a:solidFill>
                <a:srgbClr val="1211CA"/>
              </a:solidFill>
            </a:endParaRPr>
          </a:p>
        </p:txBody>
      </p:sp>
      <p:sp>
        <p:nvSpPr>
          <p:cNvPr id="214" name="Google Shape;214;p20"/>
          <p:cNvSpPr/>
          <p:nvPr/>
        </p:nvSpPr>
        <p:spPr>
          <a:xfrm>
            <a:off x="5572619" y="3691227"/>
            <a:ext cx="1752300" cy="827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Business Growth</a:t>
            </a:r>
            <a:endParaRPr sz="782">
              <a:solidFill>
                <a:srgbClr val="1211CA"/>
              </a:solidFill>
            </a:endParaRPr>
          </a:p>
        </p:txBody>
      </p:sp>
      <p:sp>
        <p:nvSpPr>
          <p:cNvPr id="215" name="Google Shape;215;p20"/>
          <p:cNvSpPr/>
          <p:nvPr/>
        </p:nvSpPr>
        <p:spPr>
          <a:xfrm>
            <a:off x="6513280" y="2314267"/>
            <a:ext cx="811500" cy="12873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Business Expansion</a:t>
            </a:r>
            <a:endParaRPr sz="782">
              <a:solidFill>
                <a:srgbClr val="1211CA"/>
              </a:solidFill>
            </a:endParaRPr>
          </a:p>
        </p:txBody>
      </p:sp>
      <p:sp>
        <p:nvSpPr>
          <p:cNvPr id="216" name="Google Shape;216;p20"/>
          <p:cNvSpPr/>
          <p:nvPr/>
        </p:nvSpPr>
        <p:spPr>
          <a:xfrm>
            <a:off x="3688525" y="3697552"/>
            <a:ext cx="811500" cy="827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Minimum downtime</a:t>
            </a:r>
            <a:endParaRPr sz="782">
              <a:solidFill>
                <a:srgbClr val="1211CA"/>
              </a:solidFill>
            </a:endParaRPr>
          </a:p>
        </p:txBody>
      </p:sp>
      <p:sp>
        <p:nvSpPr>
          <p:cNvPr id="217" name="Google Shape;217;p20"/>
          <p:cNvSpPr/>
          <p:nvPr/>
        </p:nvSpPr>
        <p:spPr>
          <a:xfrm>
            <a:off x="4630110" y="1395664"/>
            <a:ext cx="811500" cy="31206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Suppressing loss and damage</a:t>
            </a:r>
            <a:endParaRPr sz="782">
              <a:solidFill>
                <a:srgbClr val="1211CA"/>
              </a:solidFill>
            </a:endParaRPr>
          </a:p>
        </p:txBody>
      </p:sp>
      <p:sp>
        <p:nvSpPr>
          <p:cNvPr id="218" name="Google Shape;218;p20"/>
          <p:cNvSpPr/>
          <p:nvPr/>
        </p:nvSpPr>
        <p:spPr>
          <a:xfrm>
            <a:off x="3688525" y="1384995"/>
            <a:ext cx="811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Improved Health and Sanitation</a:t>
            </a:r>
            <a:endParaRPr sz="782">
              <a:solidFill>
                <a:srgbClr val="1211CA"/>
              </a:solidFill>
            </a:endParaRPr>
          </a:p>
        </p:txBody>
      </p:sp>
      <p:sp>
        <p:nvSpPr>
          <p:cNvPr id="219" name="Google Shape;219;p20"/>
          <p:cNvSpPr/>
          <p:nvPr/>
        </p:nvSpPr>
        <p:spPr>
          <a:xfrm>
            <a:off x="5572625" y="1849425"/>
            <a:ext cx="811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Sustainable produce</a:t>
            </a:r>
            <a:endParaRPr sz="782">
              <a:solidFill>
                <a:srgbClr val="1211CA"/>
              </a:solidFill>
            </a:endParaRPr>
          </a:p>
        </p:txBody>
      </p:sp>
      <p:sp>
        <p:nvSpPr>
          <p:cNvPr id="220" name="Google Shape;220;p20"/>
          <p:cNvSpPr/>
          <p:nvPr/>
        </p:nvSpPr>
        <p:spPr>
          <a:xfrm>
            <a:off x="6513280" y="1854954"/>
            <a:ext cx="811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Expansion (to tourism/edu)</a:t>
            </a:r>
            <a:endParaRPr sz="782">
              <a:solidFill>
                <a:srgbClr val="1211CA"/>
              </a:solidFill>
            </a:endParaRPr>
          </a:p>
        </p:txBody>
      </p:sp>
      <p:sp>
        <p:nvSpPr>
          <p:cNvPr id="221" name="Google Shape;221;p20"/>
          <p:cNvSpPr/>
          <p:nvPr/>
        </p:nvSpPr>
        <p:spPr>
          <a:xfrm>
            <a:off x="5571698" y="1384983"/>
            <a:ext cx="811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Improved Quality of Life</a:t>
            </a:r>
            <a:endParaRPr sz="782">
              <a:solidFill>
                <a:srgbClr val="1211CA"/>
              </a:solidFill>
            </a:endParaRPr>
          </a:p>
        </p:txBody>
      </p:sp>
      <p:sp>
        <p:nvSpPr>
          <p:cNvPr id="222" name="Google Shape;222;p20"/>
          <p:cNvSpPr/>
          <p:nvPr/>
        </p:nvSpPr>
        <p:spPr>
          <a:xfrm>
            <a:off x="5571695" y="4609504"/>
            <a:ext cx="811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Improving Biodiversity</a:t>
            </a:r>
            <a:endParaRPr sz="782">
              <a:solidFill>
                <a:srgbClr val="1211CA"/>
              </a:solidFill>
            </a:endParaRPr>
          </a:p>
        </p:txBody>
      </p:sp>
      <p:sp>
        <p:nvSpPr>
          <p:cNvPr id="223" name="Google Shape;223;p20"/>
          <p:cNvSpPr/>
          <p:nvPr/>
        </p:nvSpPr>
        <p:spPr>
          <a:xfrm>
            <a:off x="6513280" y="4609504"/>
            <a:ext cx="811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Greenery Expansion</a:t>
            </a:r>
            <a:endParaRPr sz="782">
              <a:solidFill>
                <a:srgbClr val="1211CA"/>
              </a:solidFill>
            </a:endParaRPr>
          </a:p>
        </p:txBody>
      </p:sp>
      <p:sp>
        <p:nvSpPr>
          <p:cNvPr id="224" name="Google Shape;224;p20"/>
          <p:cNvSpPr/>
          <p:nvPr/>
        </p:nvSpPr>
        <p:spPr>
          <a:xfrm>
            <a:off x="4647506" y="4606849"/>
            <a:ext cx="811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685">
                <a:solidFill>
                  <a:srgbClr val="1211CA"/>
                </a:solidFill>
              </a:rPr>
              <a:t>Ecological Enhancement</a:t>
            </a:r>
            <a:endParaRPr sz="685">
              <a:solidFill>
                <a:srgbClr val="1211CA"/>
              </a:solidFill>
            </a:endParaRPr>
          </a:p>
        </p:txBody>
      </p:sp>
      <p:sp>
        <p:nvSpPr>
          <p:cNvPr id="225" name="Google Shape;225;p20"/>
          <p:cNvSpPr/>
          <p:nvPr/>
        </p:nvSpPr>
        <p:spPr>
          <a:xfrm rot="-5400000">
            <a:off x="-556912" y="3001711"/>
            <a:ext cx="2304300" cy="3813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b="1">
                <a:solidFill>
                  <a:srgbClr val="101010"/>
                </a:solidFill>
              </a:rPr>
              <a:t>Coastal Resilience Infrastructure Benefits</a:t>
            </a:r>
            <a:endParaRPr sz="782" b="1">
              <a:solidFill>
                <a:srgbClr val="101010"/>
              </a:solidFill>
            </a:endParaRPr>
          </a:p>
        </p:txBody>
      </p:sp>
      <p:cxnSp>
        <p:nvCxnSpPr>
          <p:cNvPr id="226" name="Google Shape;226;p20"/>
          <p:cNvCxnSpPr>
            <a:stCxn id="195" idx="3"/>
            <a:endCxn id="207" idx="1"/>
          </p:cNvCxnSpPr>
          <p:nvPr/>
        </p:nvCxnSpPr>
        <p:spPr>
          <a:xfrm>
            <a:off x="2503887" y="1580004"/>
            <a:ext cx="253800" cy="0"/>
          </a:xfrm>
          <a:prstGeom prst="straightConnector1">
            <a:avLst/>
          </a:prstGeom>
          <a:noFill/>
          <a:ln w="9325" cap="flat" cmpd="sng">
            <a:solidFill>
              <a:schemeClr val="dk2"/>
            </a:solidFill>
            <a:prstDash val="solid"/>
            <a:round/>
            <a:headEnd type="none" w="med" len="med"/>
            <a:tailEnd type="stealth" w="med" len="med"/>
          </a:ln>
        </p:spPr>
      </p:cxnSp>
      <p:cxnSp>
        <p:nvCxnSpPr>
          <p:cNvPr id="227" name="Google Shape;227;p20"/>
          <p:cNvCxnSpPr/>
          <p:nvPr/>
        </p:nvCxnSpPr>
        <p:spPr>
          <a:xfrm>
            <a:off x="2504026" y="2039180"/>
            <a:ext cx="253800" cy="0"/>
          </a:xfrm>
          <a:prstGeom prst="straightConnector1">
            <a:avLst/>
          </a:prstGeom>
          <a:noFill/>
          <a:ln w="9325" cap="flat" cmpd="sng">
            <a:solidFill>
              <a:schemeClr val="dk2"/>
            </a:solidFill>
            <a:prstDash val="solid"/>
            <a:round/>
            <a:headEnd type="none" w="med" len="med"/>
            <a:tailEnd type="stealth" w="med" len="med"/>
          </a:ln>
        </p:spPr>
      </p:cxnSp>
      <p:cxnSp>
        <p:nvCxnSpPr>
          <p:cNvPr id="228" name="Google Shape;228;p20"/>
          <p:cNvCxnSpPr/>
          <p:nvPr/>
        </p:nvCxnSpPr>
        <p:spPr>
          <a:xfrm>
            <a:off x="2504026" y="2498318"/>
            <a:ext cx="253800" cy="0"/>
          </a:xfrm>
          <a:prstGeom prst="straightConnector1">
            <a:avLst/>
          </a:prstGeom>
          <a:noFill/>
          <a:ln w="9325" cap="flat" cmpd="sng">
            <a:solidFill>
              <a:schemeClr val="dk2"/>
            </a:solidFill>
            <a:prstDash val="solid"/>
            <a:round/>
            <a:headEnd type="none" w="med" len="med"/>
            <a:tailEnd type="stealth" w="med" len="med"/>
          </a:ln>
        </p:spPr>
      </p:cxnSp>
      <p:cxnSp>
        <p:nvCxnSpPr>
          <p:cNvPr id="229" name="Google Shape;229;p20"/>
          <p:cNvCxnSpPr/>
          <p:nvPr/>
        </p:nvCxnSpPr>
        <p:spPr>
          <a:xfrm>
            <a:off x="2504026" y="3416595"/>
            <a:ext cx="253800" cy="0"/>
          </a:xfrm>
          <a:prstGeom prst="straightConnector1">
            <a:avLst/>
          </a:prstGeom>
          <a:noFill/>
          <a:ln w="9325" cap="flat" cmpd="sng">
            <a:solidFill>
              <a:schemeClr val="dk2"/>
            </a:solidFill>
            <a:prstDash val="solid"/>
            <a:round/>
            <a:headEnd type="none" w="med" len="med"/>
            <a:tailEnd type="stealth" w="med" len="med"/>
          </a:ln>
        </p:spPr>
      </p:cxnSp>
      <p:cxnSp>
        <p:nvCxnSpPr>
          <p:cNvPr id="230" name="Google Shape;230;p20"/>
          <p:cNvCxnSpPr/>
          <p:nvPr/>
        </p:nvCxnSpPr>
        <p:spPr>
          <a:xfrm>
            <a:off x="2504026" y="3875733"/>
            <a:ext cx="253800" cy="0"/>
          </a:xfrm>
          <a:prstGeom prst="straightConnector1">
            <a:avLst/>
          </a:prstGeom>
          <a:noFill/>
          <a:ln w="9325" cap="flat" cmpd="sng">
            <a:solidFill>
              <a:schemeClr val="dk2"/>
            </a:solidFill>
            <a:prstDash val="solid"/>
            <a:round/>
            <a:headEnd type="none" w="med" len="med"/>
            <a:tailEnd type="stealth" w="med" len="med"/>
          </a:ln>
        </p:spPr>
      </p:cxnSp>
      <p:cxnSp>
        <p:nvCxnSpPr>
          <p:cNvPr id="231" name="Google Shape;231;p20"/>
          <p:cNvCxnSpPr>
            <a:stCxn id="201" idx="3"/>
            <a:endCxn id="212" idx="1"/>
          </p:cNvCxnSpPr>
          <p:nvPr/>
        </p:nvCxnSpPr>
        <p:spPr>
          <a:xfrm>
            <a:off x="2503887" y="4793967"/>
            <a:ext cx="253800" cy="0"/>
          </a:xfrm>
          <a:prstGeom prst="straightConnector1">
            <a:avLst/>
          </a:prstGeom>
          <a:noFill/>
          <a:ln w="9325" cap="flat" cmpd="sng">
            <a:solidFill>
              <a:schemeClr val="dk2"/>
            </a:solidFill>
            <a:prstDash val="solid"/>
            <a:round/>
            <a:headEnd type="none" w="med" len="med"/>
            <a:tailEnd type="stealth" w="med" len="med"/>
          </a:ln>
        </p:spPr>
      </p:cxnSp>
      <p:cxnSp>
        <p:nvCxnSpPr>
          <p:cNvPr id="232" name="Google Shape;232;p20"/>
          <p:cNvCxnSpPr>
            <a:stCxn id="225" idx="2"/>
            <a:endCxn id="195" idx="1"/>
          </p:cNvCxnSpPr>
          <p:nvPr/>
        </p:nvCxnSpPr>
        <p:spPr>
          <a:xfrm rot="10800000" flipH="1">
            <a:off x="785888" y="1579861"/>
            <a:ext cx="456300" cy="1612500"/>
          </a:xfrm>
          <a:prstGeom prst="straightConnector1">
            <a:avLst/>
          </a:prstGeom>
          <a:noFill/>
          <a:ln w="9325" cap="flat" cmpd="sng">
            <a:solidFill>
              <a:schemeClr val="dk2"/>
            </a:solidFill>
            <a:prstDash val="solid"/>
            <a:round/>
            <a:headEnd type="none" w="med" len="med"/>
            <a:tailEnd type="none" w="med" len="med"/>
          </a:ln>
        </p:spPr>
      </p:cxnSp>
      <p:cxnSp>
        <p:nvCxnSpPr>
          <p:cNvPr id="233" name="Google Shape;233;p20"/>
          <p:cNvCxnSpPr>
            <a:stCxn id="225" idx="2"/>
            <a:endCxn id="196" idx="1"/>
          </p:cNvCxnSpPr>
          <p:nvPr/>
        </p:nvCxnSpPr>
        <p:spPr>
          <a:xfrm rot="10800000" flipH="1">
            <a:off x="785888" y="2498161"/>
            <a:ext cx="456300" cy="694200"/>
          </a:xfrm>
          <a:prstGeom prst="straightConnector1">
            <a:avLst/>
          </a:prstGeom>
          <a:noFill/>
          <a:ln w="9325" cap="flat" cmpd="sng">
            <a:solidFill>
              <a:schemeClr val="dk2"/>
            </a:solidFill>
            <a:prstDash val="solid"/>
            <a:round/>
            <a:headEnd type="none" w="med" len="med"/>
            <a:tailEnd type="none" w="med" len="med"/>
          </a:ln>
        </p:spPr>
      </p:cxnSp>
      <p:cxnSp>
        <p:nvCxnSpPr>
          <p:cNvPr id="234" name="Google Shape;234;p20"/>
          <p:cNvCxnSpPr>
            <a:stCxn id="225" idx="2"/>
            <a:endCxn id="197" idx="1"/>
          </p:cNvCxnSpPr>
          <p:nvPr/>
        </p:nvCxnSpPr>
        <p:spPr>
          <a:xfrm rot="10800000" flipH="1">
            <a:off x="785888" y="2957461"/>
            <a:ext cx="456300" cy="234900"/>
          </a:xfrm>
          <a:prstGeom prst="straightConnector1">
            <a:avLst/>
          </a:prstGeom>
          <a:noFill/>
          <a:ln w="9325" cap="flat" cmpd="sng">
            <a:solidFill>
              <a:schemeClr val="dk2"/>
            </a:solidFill>
            <a:prstDash val="solid"/>
            <a:round/>
            <a:headEnd type="none" w="med" len="med"/>
            <a:tailEnd type="none" w="med" len="med"/>
          </a:ln>
        </p:spPr>
      </p:cxnSp>
      <p:cxnSp>
        <p:nvCxnSpPr>
          <p:cNvPr id="235" name="Google Shape;235;p20"/>
          <p:cNvCxnSpPr>
            <a:stCxn id="225" idx="2"/>
            <a:endCxn id="198" idx="1"/>
          </p:cNvCxnSpPr>
          <p:nvPr/>
        </p:nvCxnSpPr>
        <p:spPr>
          <a:xfrm>
            <a:off x="785888" y="3192361"/>
            <a:ext cx="456300" cy="224100"/>
          </a:xfrm>
          <a:prstGeom prst="straightConnector1">
            <a:avLst/>
          </a:prstGeom>
          <a:noFill/>
          <a:ln w="9325" cap="flat" cmpd="sng">
            <a:solidFill>
              <a:schemeClr val="dk2"/>
            </a:solidFill>
            <a:prstDash val="solid"/>
            <a:round/>
            <a:headEnd type="none" w="med" len="med"/>
            <a:tailEnd type="none" w="med" len="med"/>
          </a:ln>
        </p:spPr>
      </p:cxnSp>
      <p:cxnSp>
        <p:nvCxnSpPr>
          <p:cNvPr id="236" name="Google Shape;236;p20"/>
          <p:cNvCxnSpPr>
            <a:stCxn id="225" idx="2"/>
            <a:endCxn id="199" idx="1"/>
          </p:cNvCxnSpPr>
          <p:nvPr/>
        </p:nvCxnSpPr>
        <p:spPr>
          <a:xfrm>
            <a:off x="785888" y="3192361"/>
            <a:ext cx="456300" cy="683400"/>
          </a:xfrm>
          <a:prstGeom prst="straightConnector1">
            <a:avLst/>
          </a:prstGeom>
          <a:noFill/>
          <a:ln w="9325" cap="flat" cmpd="sng">
            <a:solidFill>
              <a:schemeClr val="dk2"/>
            </a:solidFill>
            <a:prstDash val="solid"/>
            <a:round/>
            <a:headEnd type="none" w="med" len="med"/>
            <a:tailEnd type="none" w="med" len="med"/>
          </a:ln>
        </p:spPr>
      </p:cxnSp>
      <p:cxnSp>
        <p:nvCxnSpPr>
          <p:cNvPr id="237" name="Google Shape;237;p20"/>
          <p:cNvCxnSpPr>
            <a:stCxn id="225" idx="2"/>
            <a:endCxn id="200" idx="1"/>
          </p:cNvCxnSpPr>
          <p:nvPr/>
        </p:nvCxnSpPr>
        <p:spPr>
          <a:xfrm>
            <a:off x="785888" y="3192361"/>
            <a:ext cx="456300" cy="1142400"/>
          </a:xfrm>
          <a:prstGeom prst="straightConnector1">
            <a:avLst/>
          </a:prstGeom>
          <a:noFill/>
          <a:ln w="9325" cap="flat" cmpd="sng">
            <a:solidFill>
              <a:schemeClr val="dk2"/>
            </a:solidFill>
            <a:prstDash val="solid"/>
            <a:round/>
            <a:headEnd type="none" w="med" len="med"/>
            <a:tailEnd type="none" w="med" len="med"/>
          </a:ln>
        </p:spPr>
      </p:cxnSp>
      <p:cxnSp>
        <p:nvCxnSpPr>
          <p:cNvPr id="238" name="Google Shape;238;p20"/>
          <p:cNvCxnSpPr>
            <a:stCxn id="225" idx="2"/>
            <a:endCxn id="201" idx="1"/>
          </p:cNvCxnSpPr>
          <p:nvPr/>
        </p:nvCxnSpPr>
        <p:spPr>
          <a:xfrm>
            <a:off x="785888" y="3192361"/>
            <a:ext cx="456300" cy="1601700"/>
          </a:xfrm>
          <a:prstGeom prst="straightConnector1">
            <a:avLst/>
          </a:prstGeom>
          <a:noFill/>
          <a:ln w="9325" cap="flat" cmpd="sng">
            <a:solidFill>
              <a:schemeClr val="dk2"/>
            </a:solidFill>
            <a:prstDash val="solid"/>
            <a:round/>
            <a:headEnd type="none" w="med" len="med"/>
            <a:tailEnd type="none" w="med" len="med"/>
          </a:ln>
        </p:spPr>
      </p:cxnSp>
      <p:cxnSp>
        <p:nvCxnSpPr>
          <p:cNvPr id="239" name="Google Shape;239;p20"/>
          <p:cNvCxnSpPr>
            <a:stCxn id="225" idx="2"/>
            <a:endCxn id="240" idx="1"/>
          </p:cNvCxnSpPr>
          <p:nvPr/>
        </p:nvCxnSpPr>
        <p:spPr>
          <a:xfrm rot="10800000" flipH="1">
            <a:off x="785888" y="2039161"/>
            <a:ext cx="456300" cy="1153200"/>
          </a:xfrm>
          <a:prstGeom prst="straightConnector1">
            <a:avLst/>
          </a:prstGeom>
          <a:noFill/>
          <a:ln w="9325" cap="flat" cmpd="sng">
            <a:solidFill>
              <a:schemeClr val="dk2"/>
            </a:solidFill>
            <a:prstDash val="solid"/>
            <a:round/>
            <a:headEnd type="none" w="med" len="med"/>
            <a:tailEnd type="none" w="med" len="med"/>
          </a:ln>
        </p:spPr>
      </p:cxnSp>
      <p:sp>
        <p:nvSpPr>
          <p:cNvPr id="194" name="Google Shape;194;p20"/>
          <p:cNvSpPr/>
          <p:nvPr/>
        </p:nvSpPr>
        <p:spPr>
          <a:xfrm>
            <a:off x="6513357" y="1395650"/>
            <a:ext cx="811500" cy="368700"/>
          </a:xfrm>
          <a:prstGeom prst="roundRect">
            <a:avLst>
              <a:gd name="adj" fmla="val 16667"/>
            </a:avLst>
          </a:prstGeom>
          <a:solidFill>
            <a:schemeClr val="lt1"/>
          </a:solidFill>
          <a:ln w="9525" cap="flat" cmpd="sng">
            <a:solidFill>
              <a:srgbClr val="1211CA"/>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211CA"/>
                </a:solidFill>
              </a:rPr>
              <a:t>Self Actualization</a:t>
            </a:r>
            <a:endParaRPr sz="782">
              <a:solidFill>
                <a:srgbClr val="1211CA"/>
              </a:solidFill>
            </a:endParaRPr>
          </a:p>
        </p:txBody>
      </p:sp>
      <p:sp>
        <p:nvSpPr>
          <p:cNvPr id="241" name="Google Shape;241;p20"/>
          <p:cNvSpPr txBox="1"/>
          <p:nvPr/>
        </p:nvSpPr>
        <p:spPr>
          <a:xfrm>
            <a:off x="7402602" y="2634387"/>
            <a:ext cx="1336800" cy="421800"/>
          </a:xfrm>
          <a:prstGeom prst="rect">
            <a:avLst/>
          </a:prstGeom>
          <a:noFill/>
          <a:ln>
            <a:noFill/>
          </a:ln>
        </p:spPr>
        <p:txBody>
          <a:bodyPr spcFirstLastPara="1" wrap="square" lIns="89475" tIns="89475" rIns="89475" bIns="89475" anchor="t" anchorCtr="0">
            <a:spAutoFit/>
          </a:bodyPr>
          <a:lstStyle/>
          <a:p>
            <a:pPr marL="0" lvl="0" indent="0" algn="r" rtl="0">
              <a:spcBef>
                <a:spcPts val="0"/>
              </a:spcBef>
              <a:spcAft>
                <a:spcPts val="0"/>
              </a:spcAft>
              <a:buNone/>
            </a:pPr>
            <a:r>
              <a:rPr lang="en" sz="782" b="1">
                <a:solidFill>
                  <a:schemeClr val="dk2"/>
                </a:solidFill>
              </a:rPr>
              <a:t>Targeted Source for Financing</a:t>
            </a:r>
            <a:endParaRPr sz="782" b="1">
              <a:solidFill>
                <a:schemeClr val="dk2"/>
              </a:solidFill>
            </a:endParaRPr>
          </a:p>
        </p:txBody>
      </p:sp>
      <p:cxnSp>
        <p:nvCxnSpPr>
          <p:cNvPr id="242" name="Google Shape;242;p20"/>
          <p:cNvCxnSpPr>
            <a:stCxn id="204" idx="3"/>
            <a:endCxn id="205" idx="1"/>
          </p:cNvCxnSpPr>
          <p:nvPr/>
        </p:nvCxnSpPr>
        <p:spPr>
          <a:xfrm>
            <a:off x="3569153" y="758925"/>
            <a:ext cx="2944200" cy="0"/>
          </a:xfrm>
          <a:prstGeom prst="straightConnector1">
            <a:avLst/>
          </a:prstGeom>
          <a:noFill/>
          <a:ln w="18650" cap="flat" cmpd="sng">
            <a:solidFill>
              <a:srgbClr val="F9B314"/>
            </a:solidFill>
            <a:prstDash val="dash"/>
            <a:round/>
            <a:headEnd type="none" w="med" len="med"/>
            <a:tailEnd type="stealth" w="med" len="med"/>
          </a:ln>
        </p:spPr>
      </p:cxnSp>
      <p:sp>
        <p:nvSpPr>
          <p:cNvPr id="243" name="Google Shape;243;p20"/>
          <p:cNvSpPr/>
          <p:nvPr/>
        </p:nvSpPr>
        <p:spPr>
          <a:xfrm>
            <a:off x="2769695" y="974723"/>
            <a:ext cx="811500" cy="339600"/>
          </a:xfrm>
          <a:prstGeom prst="roundRect">
            <a:avLst>
              <a:gd name="adj" fmla="val 16667"/>
            </a:avLst>
          </a:prstGeom>
          <a:noFill/>
          <a:ln w="9325" cap="flat" cmpd="sng">
            <a:solidFill>
              <a:srgbClr val="595959"/>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01010"/>
                </a:solidFill>
              </a:rPr>
              <a:t>Primary Infra (i.e. dikes)</a:t>
            </a:r>
            <a:endParaRPr sz="782">
              <a:solidFill>
                <a:srgbClr val="101010"/>
              </a:solidFill>
            </a:endParaRPr>
          </a:p>
        </p:txBody>
      </p:sp>
      <p:sp>
        <p:nvSpPr>
          <p:cNvPr id="244" name="Google Shape;244;p20"/>
          <p:cNvSpPr/>
          <p:nvPr/>
        </p:nvSpPr>
        <p:spPr>
          <a:xfrm>
            <a:off x="4647506" y="974723"/>
            <a:ext cx="811500" cy="339600"/>
          </a:xfrm>
          <a:prstGeom prst="roundRect">
            <a:avLst>
              <a:gd name="adj" fmla="val 16667"/>
            </a:avLst>
          </a:prstGeom>
          <a:noFill/>
          <a:ln w="9325" cap="flat" cmpd="sng">
            <a:solidFill>
              <a:srgbClr val="595959"/>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01010"/>
                </a:solidFill>
              </a:rPr>
              <a:t>Secondary infra (i.e. NBS)</a:t>
            </a:r>
            <a:endParaRPr sz="782">
              <a:solidFill>
                <a:srgbClr val="101010"/>
              </a:solidFill>
            </a:endParaRPr>
          </a:p>
        </p:txBody>
      </p:sp>
      <p:cxnSp>
        <p:nvCxnSpPr>
          <p:cNvPr id="245" name="Google Shape;245;p20"/>
          <p:cNvCxnSpPr>
            <a:stCxn id="243" idx="3"/>
            <a:endCxn id="244" idx="1"/>
          </p:cNvCxnSpPr>
          <p:nvPr/>
        </p:nvCxnSpPr>
        <p:spPr>
          <a:xfrm>
            <a:off x="3581195" y="1144523"/>
            <a:ext cx="1066200" cy="0"/>
          </a:xfrm>
          <a:prstGeom prst="straightConnector1">
            <a:avLst/>
          </a:prstGeom>
          <a:noFill/>
          <a:ln w="9325" cap="flat" cmpd="sng">
            <a:solidFill>
              <a:schemeClr val="dk2"/>
            </a:solidFill>
            <a:prstDash val="solid"/>
            <a:round/>
            <a:headEnd type="none" w="med" len="med"/>
            <a:tailEnd type="stealth" w="med" len="med"/>
          </a:ln>
        </p:spPr>
      </p:cxnSp>
      <p:cxnSp>
        <p:nvCxnSpPr>
          <p:cNvPr id="246" name="Google Shape;246;p20"/>
          <p:cNvCxnSpPr>
            <a:stCxn id="244" idx="3"/>
          </p:cNvCxnSpPr>
          <p:nvPr/>
        </p:nvCxnSpPr>
        <p:spPr>
          <a:xfrm>
            <a:off x="5459006" y="1144523"/>
            <a:ext cx="1853700" cy="0"/>
          </a:xfrm>
          <a:prstGeom prst="straightConnector1">
            <a:avLst/>
          </a:prstGeom>
          <a:noFill/>
          <a:ln w="9325" cap="flat" cmpd="sng">
            <a:solidFill>
              <a:schemeClr val="dk2"/>
            </a:solidFill>
            <a:prstDash val="solid"/>
            <a:round/>
            <a:headEnd type="none" w="med" len="med"/>
            <a:tailEnd type="stealth" w="med" len="med"/>
          </a:ln>
        </p:spPr>
      </p:cxnSp>
      <p:sp>
        <p:nvSpPr>
          <p:cNvPr id="240" name="Google Shape;240;p20"/>
          <p:cNvSpPr/>
          <p:nvPr/>
        </p:nvSpPr>
        <p:spPr>
          <a:xfrm>
            <a:off x="1242087" y="1856251"/>
            <a:ext cx="1261800" cy="365700"/>
          </a:xfrm>
          <a:prstGeom prst="roundRect">
            <a:avLst>
              <a:gd name="adj" fmla="val 16667"/>
            </a:avLst>
          </a:prstGeom>
          <a:solidFill>
            <a:srgbClr val="F9B314"/>
          </a:solidFill>
          <a:ln w="9525" cap="flat" cmpd="sng">
            <a:solidFill>
              <a:srgbClr val="F9B314"/>
            </a:solidFill>
            <a:prstDash val="solid"/>
            <a:round/>
            <a:headEnd type="none" w="sm" len="sm"/>
            <a:tailEnd type="none" w="sm" len="sm"/>
          </a:ln>
        </p:spPr>
        <p:txBody>
          <a:bodyPr spcFirstLastPara="1" wrap="square" lIns="89475" tIns="89475" rIns="89475" bIns="89475" anchor="ctr" anchorCtr="0">
            <a:noAutofit/>
          </a:bodyPr>
          <a:lstStyle/>
          <a:p>
            <a:pPr marL="0" lvl="0" indent="0" algn="ctr" rtl="0">
              <a:spcBef>
                <a:spcPts val="0"/>
              </a:spcBef>
              <a:spcAft>
                <a:spcPts val="0"/>
              </a:spcAft>
              <a:buNone/>
            </a:pPr>
            <a:r>
              <a:rPr lang="en" sz="782">
                <a:solidFill>
                  <a:srgbClr val="101010"/>
                </a:solidFill>
              </a:rPr>
              <a:t>Fishermen</a:t>
            </a:r>
            <a:endParaRPr sz="782">
              <a:solidFill>
                <a:srgbClr val="101010"/>
              </a:solidFill>
            </a:endParaRPr>
          </a:p>
        </p:txBody>
      </p:sp>
      <p:sp>
        <p:nvSpPr>
          <p:cNvPr id="247" name="Google Shape;247;p20"/>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r>
              <a:rPr lang="en"/>
              <a:t> - 12</a:t>
            </a:r>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1" title="nilai tanah dan enterprise-01.png"/>
          <p:cNvPicPr preferRelativeResize="0"/>
          <p:nvPr/>
        </p:nvPicPr>
        <p:blipFill rotWithShape="1">
          <a:blip r:embed="rId3">
            <a:alphaModFix/>
          </a:blip>
          <a:srcRect t="169" b="179"/>
          <a:stretch/>
        </p:blipFill>
        <p:spPr>
          <a:xfrm>
            <a:off x="3210125" y="843450"/>
            <a:ext cx="5602775" cy="3944927"/>
          </a:xfrm>
          <a:prstGeom prst="rect">
            <a:avLst/>
          </a:prstGeom>
          <a:noFill/>
          <a:ln>
            <a:noFill/>
          </a:ln>
        </p:spPr>
      </p:pic>
      <p:sp>
        <p:nvSpPr>
          <p:cNvPr id="253" name="Google Shape;253;p21"/>
          <p:cNvSpPr txBox="1"/>
          <p:nvPr/>
        </p:nvSpPr>
        <p:spPr>
          <a:xfrm>
            <a:off x="210125" y="731850"/>
            <a:ext cx="30000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100">
                <a:solidFill>
                  <a:schemeClr val="dk2"/>
                </a:solidFill>
                <a:latin typeface="Montserrat"/>
                <a:ea typeface="Montserrat"/>
                <a:cs typeface="Montserrat"/>
                <a:sym typeface="Montserrat"/>
              </a:rPr>
              <a:t>Mapping the stakeholders will help to identify the target enterprise for financing and their potential gain from the resilience primary and secondary measures.</a:t>
            </a:r>
            <a:endParaRPr/>
          </a:p>
        </p:txBody>
      </p:sp>
      <p:sp>
        <p:nvSpPr>
          <p:cNvPr id="254" name="Google Shape;254;p21"/>
          <p:cNvSpPr txBox="1"/>
          <p:nvPr/>
        </p:nvSpPr>
        <p:spPr>
          <a:xfrm>
            <a:off x="210125" y="175525"/>
            <a:ext cx="9349500" cy="347100"/>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 sz="2400" b="1">
                <a:solidFill>
                  <a:srgbClr val="F9B314"/>
                </a:solidFill>
                <a:latin typeface="Montserrat Black"/>
                <a:ea typeface="Montserrat Black"/>
                <a:cs typeface="Montserrat Black"/>
                <a:sym typeface="Montserrat Black"/>
              </a:rPr>
              <a:t>Stakeholder </a:t>
            </a:r>
            <a:r>
              <a:rPr lang="en" sz="2400" b="1">
                <a:solidFill>
                  <a:srgbClr val="1211CA"/>
                </a:solidFill>
                <a:latin typeface="Montserrat Black"/>
                <a:ea typeface="Montserrat Black"/>
                <a:cs typeface="Montserrat Black"/>
                <a:sym typeface="Montserrat Black"/>
              </a:rPr>
              <a:t>mapping</a:t>
            </a:r>
            <a:endParaRPr sz="2400">
              <a:solidFill>
                <a:srgbClr val="1211CA"/>
              </a:solidFill>
            </a:endParaRPr>
          </a:p>
        </p:txBody>
      </p:sp>
      <p:sp>
        <p:nvSpPr>
          <p:cNvPr id="255" name="Google Shape;255;p21"/>
          <p:cNvSpPr txBox="1">
            <a:spLocks noGrp="1"/>
          </p:cNvSpPr>
          <p:nvPr>
            <p:ph type="sldNum" idx="12"/>
          </p:nvPr>
        </p:nvSpPr>
        <p:spPr>
          <a:xfrm>
            <a:off x="8245598" y="121375"/>
            <a:ext cx="6699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r>
              <a:rPr lang="en"/>
              <a:t> - 12</a:t>
            </a:r>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1585</Words>
  <Application>Microsoft Office PowerPoint</Application>
  <PresentationFormat>On-screen Show (16:9)</PresentationFormat>
  <Paragraphs>175</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Tahoma</vt:lpstr>
      <vt:lpstr>Montserrat</vt:lpstr>
      <vt:lpstr>Montserrat Medium</vt:lpstr>
      <vt:lpstr>Montserrat Black</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Fransiskus Asisi Dwinugroho Prasetio</cp:lastModifiedBy>
  <cp:revision>4</cp:revision>
  <dcterms:modified xsi:type="dcterms:W3CDTF">2025-08-20T09:47:13Z</dcterms:modified>
</cp:coreProperties>
</file>